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6" r:id="rId2"/>
    <p:sldId id="257" r:id="rId3"/>
    <p:sldId id="446" r:id="rId4"/>
    <p:sldId id="278" r:id="rId5"/>
    <p:sldId id="269" r:id="rId6"/>
    <p:sldId id="460" r:id="rId7"/>
    <p:sldId id="447" r:id="rId8"/>
    <p:sldId id="456" r:id="rId9"/>
    <p:sldId id="277" r:id="rId10"/>
    <p:sldId id="284" r:id="rId11"/>
    <p:sldId id="285" r:id="rId12"/>
    <p:sldId id="451" r:id="rId13"/>
    <p:sldId id="299" r:id="rId14"/>
    <p:sldId id="410" r:id="rId15"/>
    <p:sldId id="443" r:id="rId16"/>
    <p:sldId id="258" r:id="rId17"/>
    <p:sldId id="259" r:id="rId18"/>
    <p:sldId id="260" r:id="rId19"/>
    <p:sldId id="261" r:id="rId20"/>
    <p:sldId id="262" r:id="rId21"/>
    <p:sldId id="263" r:id="rId22"/>
    <p:sldId id="264" r:id="rId23"/>
    <p:sldId id="265" r:id="rId24"/>
    <p:sldId id="266" r:id="rId25"/>
    <p:sldId id="267" r:id="rId26"/>
    <p:sldId id="455" r:id="rId27"/>
    <p:sldId id="453" r:id="rId28"/>
    <p:sldId id="454" r:id="rId29"/>
    <p:sldId id="444" r:id="rId30"/>
    <p:sldId id="449" r:id="rId31"/>
    <p:sldId id="450" r:id="rId32"/>
    <p:sldId id="445" r:id="rId33"/>
    <p:sldId id="268" r:id="rId34"/>
    <p:sldId id="457" r:id="rId35"/>
    <p:sldId id="458" r:id="rId36"/>
    <p:sldId id="270" r:id="rId37"/>
    <p:sldId id="271" r:id="rId38"/>
    <p:sldId id="273" r:id="rId39"/>
    <p:sldId id="274" r:id="rId40"/>
    <p:sldId id="452" r:id="rId41"/>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3" autoAdjust="0"/>
    <p:restoredTop sz="94660"/>
  </p:normalViewPr>
  <p:slideViewPr>
    <p:cSldViewPr snapToGrid="0">
      <p:cViewPr varScale="1">
        <p:scale>
          <a:sx n="68" d="100"/>
          <a:sy n="68" d="100"/>
        </p:scale>
        <p:origin x="82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17T08:18:10.4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0,'417'2,"-79"43,618-44,-716 16,-90 2,1-7,0-7,85-10,-9 2,1578 3,-1486-45,-228 43,-52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7AE26886-27E8-4610-ACEE-7283B42B0193}" type="datetimeFigureOut">
              <a:rPr lang="en-GB" smtClean="0"/>
              <a:t>22/04/2022</a:t>
            </a:fld>
            <a:endParaRPr lang="en-GB"/>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DF94EBC0-4D24-4CF6-B009-7A71BADE7F6D}" type="slidenum">
              <a:rPr lang="en-GB" smtClean="0"/>
              <a:t>‹#›</a:t>
            </a:fld>
            <a:endParaRPr lang="en-GB"/>
          </a:p>
        </p:txBody>
      </p:sp>
    </p:spTree>
    <p:extLst>
      <p:ext uri="{BB962C8B-B14F-4D97-AF65-F5344CB8AC3E}">
        <p14:creationId xmlns:p14="http://schemas.microsoft.com/office/powerpoint/2010/main" val="2345755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94EBC0-4D24-4CF6-B009-7A71BADE7F6D}" type="slidenum">
              <a:rPr lang="en-GB" smtClean="0"/>
              <a:t>1</a:t>
            </a:fld>
            <a:endParaRPr lang="en-GB"/>
          </a:p>
        </p:txBody>
      </p:sp>
    </p:spTree>
    <p:extLst>
      <p:ext uri="{BB962C8B-B14F-4D97-AF65-F5344CB8AC3E}">
        <p14:creationId xmlns:p14="http://schemas.microsoft.com/office/powerpoint/2010/main" val="3850904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5EBE07-5686-4990-AEF8-BB842F896FFA}" type="slidenum">
              <a:rPr lang="en-GB" smtClean="0"/>
              <a:t>10</a:t>
            </a:fld>
            <a:endParaRPr lang="en-GB" dirty="0"/>
          </a:p>
        </p:txBody>
      </p:sp>
    </p:spTree>
    <p:extLst>
      <p:ext uri="{BB962C8B-B14F-4D97-AF65-F5344CB8AC3E}">
        <p14:creationId xmlns:p14="http://schemas.microsoft.com/office/powerpoint/2010/main" val="2396477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5EBE07-5686-4990-AEF8-BB842F896FFA}" type="slidenum">
              <a:rPr lang="en-GB" smtClean="0"/>
              <a:t>11</a:t>
            </a:fld>
            <a:endParaRPr lang="en-GB" dirty="0"/>
          </a:p>
        </p:txBody>
      </p:sp>
    </p:spTree>
    <p:extLst>
      <p:ext uri="{BB962C8B-B14F-4D97-AF65-F5344CB8AC3E}">
        <p14:creationId xmlns:p14="http://schemas.microsoft.com/office/powerpoint/2010/main" val="70005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94EBC0-4D24-4CF6-B009-7A71BADE7F6D}" type="slidenum">
              <a:rPr lang="en-GB" smtClean="0"/>
              <a:t>12</a:t>
            </a:fld>
            <a:endParaRPr lang="en-GB"/>
          </a:p>
        </p:txBody>
      </p:sp>
    </p:spTree>
    <p:extLst>
      <p:ext uri="{BB962C8B-B14F-4D97-AF65-F5344CB8AC3E}">
        <p14:creationId xmlns:p14="http://schemas.microsoft.com/office/powerpoint/2010/main" val="1815185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641">
              <a:defRPr/>
            </a:pPr>
            <a:endParaRPr lang="en-GB" dirty="0"/>
          </a:p>
        </p:txBody>
      </p:sp>
      <p:sp>
        <p:nvSpPr>
          <p:cNvPr id="4" name="Slide Number Placeholder 3"/>
          <p:cNvSpPr>
            <a:spLocks noGrp="1"/>
          </p:cNvSpPr>
          <p:nvPr>
            <p:ph type="sldNum" sz="quarter" idx="5"/>
          </p:nvPr>
        </p:nvSpPr>
        <p:spPr/>
        <p:txBody>
          <a:bodyPr/>
          <a:lstStyle/>
          <a:p>
            <a:fld id="{FE5EBE07-5686-4990-AEF8-BB842F896FFA}" type="slidenum">
              <a:rPr lang="en-GB" smtClean="0"/>
              <a:t>13</a:t>
            </a:fld>
            <a:endParaRPr lang="en-GB" dirty="0"/>
          </a:p>
        </p:txBody>
      </p:sp>
    </p:spTree>
    <p:extLst>
      <p:ext uri="{BB962C8B-B14F-4D97-AF65-F5344CB8AC3E}">
        <p14:creationId xmlns:p14="http://schemas.microsoft.com/office/powerpoint/2010/main" val="3371861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457821">
              <a:defRPr/>
            </a:pPr>
            <a:fld id="{7F41FB06-1D9B-4317-BE37-4218AB7856FB}" type="slidenum">
              <a:rPr lang="en-GB">
                <a:solidFill>
                  <a:prstClr val="black"/>
                </a:solidFill>
                <a:latin typeface="Calibri" panose="020F0502020204030204"/>
              </a:rPr>
              <a:pPr defTabSz="457821">
                <a:defRPr/>
              </a:pPr>
              <a:t>14</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2735321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94EBC0-4D24-4CF6-B009-7A71BADE7F6D}" type="slidenum">
              <a:rPr lang="en-GB" smtClean="0"/>
              <a:t>15</a:t>
            </a:fld>
            <a:endParaRPr lang="en-GB"/>
          </a:p>
        </p:txBody>
      </p:sp>
    </p:spTree>
    <p:extLst>
      <p:ext uri="{BB962C8B-B14F-4D97-AF65-F5344CB8AC3E}">
        <p14:creationId xmlns:p14="http://schemas.microsoft.com/office/powerpoint/2010/main" val="2216447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94EBC0-4D24-4CF6-B009-7A71BADE7F6D}" type="slidenum">
              <a:rPr lang="en-GB" smtClean="0"/>
              <a:t>16</a:t>
            </a:fld>
            <a:endParaRPr lang="en-GB"/>
          </a:p>
        </p:txBody>
      </p:sp>
    </p:spTree>
    <p:extLst>
      <p:ext uri="{BB962C8B-B14F-4D97-AF65-F5344CB8AC3E}">
        <p14:creationId xmlns:p14="http://schemas.microsoft.com/office/powerpoint/2010/main" val="2184502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94EBC0-4D24-4CF6-B009-7A71BADE7F6D}" type="slidenum">
              <a:rPr lang="en-GB" smtClean="0"/>
              <a:t>17</a:t>
            </a:fld>
            <a:endParaRPr lang="en-GB"/>
          </a:p>
        </p:txBody>
      </p:sp>
    </p:spTree>
    <p:extLst>
      <p:ext uri="{BB962C8B-B14F-4D97-AF65-F5344CB8AC3E}">
        <p14:creationId xmlns:p14="http://schemas.microsoft.com/office/powerpoint/2010/main" val="601790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94EBC0-4D24-4CF6-B009-7A71BADE7F6D}" type="slidenum">
              <a:rPr lang="en-GB" smtClean="0"/>
              <a:t>18</a:t>
            </a:fld>
            <a:endParaRPr lang="en-GB"/>
          </a:p>
        </p:txBody>
      </p:sp>
    </p:spTree>
    <p:extLst>
      <p:ext uri="{BB962C8B-B14F-4D97-AF65-F5344CB8AC3E}">
        <p14:creationId xmlns:p14="http://schemas.microsoft.com/office/powerpoint/2010/main" val="929232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94EBC0-4D24-4CF6-B009-7A71BADE7F6D}" type="slidenum">
              <a:rPr lang="en-GB" smtClean="0"/>
              <a:t>19</a:t>
            </a:fld>
            <a:endParaRPr lang="en-GB"/>
          </a:p>
        </p:txBody>
      </p:sp>
    </p:spTree>
    <p:extLst>
      <p:ext uri="{BB962C8B-B14F-4D97-AF65-F5344CB8AC3E}">
        <p14:creationId xmlns:p14="http://schemas.microsoft.com/office/powerpoint/2010/main" val="2585717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p>
        </p:txBody>
      </p:sp>
      <p:sp>
        <p:nvSpPr>
          <p:cNvPr id="4" name="Slide Number Placeholder 3"/>
          <p:cNvSpPr>
            <a:spLocks noGrp="1"/>
          </p:cNvSpPr>
          <p:nvPr>
            <p:ph type="sldNum" sz="quarter" idx="5"/>
          </p:nvPr>
        </p:nvSpPr>
        <p:spPr/>
        <p:txBody>
          <a:bodyPr/>
          <a:lstStyle/>
          <a:p>
            <a:fld id="{DF94EBC0-4D24-4CF6-B009-7A71BADE7F6D}" type="slidenum">
              <a:rPr lang="en-GB" smtClean="0"/>
              <a:t>2</a:t>
            </a:fld>
            <a:endParaRPr lang="en-GB"/>
          </a:p>
        </p:txBody>
      </p:sp>
    </p:spTree>
    <p:extLst>
      <p:ext uri="{BB962C8B-B14F-4D97-AF65-F5344CB8AC3E}">
        <p14:creationId xmlns:p14="http://schemas.microsoft.com/office/powerpoint/2010/main" val="1654179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94EBC0-4D24-4CF6-B009-7A71BADE7F6D}" type="slidenum">
              <a:rPr lang="en-GB" smtClean="0"/>
              <a:t>20</a:t>
            </a:fld>
            <a:endParaRPr lang="en-GB"/>
          </a:p>
        </p:txBody>
      </p:sp>
    </p:spTree>
    <p:extLst>
      <p:ext uri="{BB962C8B-B14F-4D97-AF65-F5344CB8AC3E}">
        <p14:creationId xmlns:p14="http://schemas.microsoft.com/office/powerpoint/2010/main" val="1683392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94EBC0-4D24-4CF6-B009-7A71BADE7F6D}" type="slidenum">
              <a:rPr lang="en-GB" smtClean="0"/>
              <a:t>21</a:t>
            </a:fld>
            <a:endParaRPr lang="en-GB"/>
          </a:p>
        </p:txBody>
      </p:sp>
    </p:spTree>
    <p:extLst>
      <p:ext uri="{BB962C8B-B14F-4D97-AF65-F5344CB8AC3E}">
        <p14:creationId xmlns:p14="http://schemas.microsoft.com/office/powerpoint/2010/main" val="3397423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94EBC0-4D24-4CF6-B009-7A71BADE7F6D}" type="slidenum">
              <a:rPr lang="en-GB" smtClean="0"/>
              <a:t>22</a:t>
            </a:fld>
            <a:endParaRPr lang="en-GB"/>
          </a:p>
        </p:txBody>
      </p:sp>
    </p:spTree>
    <p:extLst>
      <p:ext uri="{BB962C8B-B14F-4D97-AF65-F5344CB8AC3E}">
        <p14:creationId xmlns:p14="http://schemas.microsoft.com/office/powerpoint/2010/main" val="122392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94EBC0-4D24-4CF6-B009-7A71BADE7F6D}" type="slidenum">
              <a:rPr lang="en-GB" smtClean="0"/>
              <a:t>23</a:t>
            </a:fld>
            <a:endParaRPr lang="en-GB"/>
          </a:p>
        </p:txBody>
      </p:sp>
    </p:spTree>
    <p:extLst>
      <p:ext uri="{BB962C8B-B14F-4D97-AF65-F5344CB8AC3E}">
        <p14:creationId xmlns:p14="http://schemas.microsoft.com/office/powerpoint/2010/main" val="1782097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94EBC0-4D24-4CF6-B009-7A71BADE7F6D}" type="slidenum">
              <a:rPr lang="en-GB" smtClean="0"/>
              <a:t>24</a:t>
            </a:fld>
            <a:endParaRPr lang="en-GB"/>
          </a:p>
        </p:txBody>
      </p:sp>
    </p:spTree>
    <p:extLst>
      <p:ext uri="{BB962C8B-B14F-4D97-AF65-F5344CB8AC3E}">
        <p14:creationId xmlns:p14="http://schemas.microsoft.com/office/powerpoint/2010/main" val="2885713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94EBC0-4D24-4CF6-B009-7A71BADE7F6D}" type="slidenum">
              <a:rPr lang="en-GB" smtClean="0"/>
              <a:t>25</a:t>
            </a:fld>
            <a:endParaRPr lang="en-GB"/>
          </a:p>
        </p:txBody>
      </p:sp>
    </p:spTree>
    <p:extLst>
      <p:ext uri="{BB962C8B-B14F-4D97-AF65-F5344CB8AC3E}">
        <p14:creationId xmlns:p14="http://schemas.microsoft.com/office/powerpoint/2010/main" val="477323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94EBC0-4D24-4CF6-B009-7A71BADE7F6D}" type="slidenum">
              <a:rPr lang="en-GB" smtClean="0"/>
              <a:t>26</a:t>
            </a:fld>
            <a:endParaRPr lang="en-GB"/>
          </a:p>
        </p:txBody>
      </p:sp>
    </p:spTree>
    <p:extLst>
      <p:ext uri="{BB962C8B-B14F-4D97-AF65-F5344CB8AC3E}">
        <p14:creationId xmlns:p14="http://schemas.microsoft.com/office/powerpoint/2010/main" val="13295692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94EBC0-4D24-4CF6-B009-7A71BADE7F6D}" type="slidenum">
              <a:rPr lang="en-GB" smtClean="0"/>
              <a:t>27</a:t>
            </a:fld>
            <a:endParaRPr lang="en-GB"/>
          </a:p>
        </p:txBody>
      </p:sp>
    </p:spTree>
    <p:extLst>
      <p:ext uri="{BB962C8B-B14F-4D97-AF65-F5344CB8AC3E}">
        <p14:creationId xmlns:p14="http://schemas.microsoft.com/office/powerpoint/2010/main" val="2180296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94EBC0-4D24-4CF6-B009-7A71BADE7F6D}" type="slidenum">
              <a:rPr lang="en-GB" smtClean="0"/>
              <a:t>28</a:t>
            </a:fld>
            <a:endParaRPr lang="en-GB"/>
          </a:p>
        </p:txBody>
      </p:sp>
    </p:spTree>
    <p:extLst>
      <p:ext uri="{BB962C8B-B14F-4D97-AF65-F5344CB8AC3E}">
        <p14:creationId xmlns:p14="http://schemas.microsoft.com/office/powerpoint/2010/main" val="1877788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p>
        </p:txBody>
      </p:sp>
      <p:sp>
        <p:nvSpPr>
          <p:cNvPr id="4" name="Slide Number Placeholder 3"/>
          <p:cNvSpPr>
            <a:spLocks noGrp="1"/>
          </p:cNvSpPr>
          <p:nvPr>
            <p:ph type="sldNum" sz="quarter" idx="5"/>
          </p:nvPr>
        </p:nvSpPr>
        <p:spPr/>
        <p:txBody>
          <a:bodyPr/>
          <a:lstStyle/>
          <a:p>
            <a:fld id="{DF94EBC0-4D24-4CF6-B009-7A71BADE7F6D}" type="slidenum">
              <a:rPr lang="en-GB" smtClean="0"/>
              <a:t>29</a:t>
            </a:fld>
            <a:endParaRPr lang="en-GB"/>
          </a:p>
        </p:txBody>
      </p:sp>
    </p:spTree>
    <p:extLst>
      <p:ext uri="{BB962C8B-B14F-4D97-AF65-F5344CB8AC3E}">
        <p14:creationId xmlns:p14="http://schemas.microsoft.com/office/powerpoint/2010/main" val="1597119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94EBC0-4D24-4CF6-B009-7A71BADE7F6D}" type="slidenum">
              <a:rPr lang="en-GB" smtClean="0"/>
              <a:t>3</a:t>
            </a:fld>
            <a:endParaRPr lang="en-GB"/>
          </a:p>
        </p:txBody>
      </p:sp>
    </p:spTree>
    <p:extLst>
      <p:ext uri="{BB962C8B-B14F-4D97-AF65-F5344CB8AC3E}">
        <p14:creationId xmlns:p14="http://schemas.microsoft.com/office/powerpoint/2010/main" val="5445499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94EBC0-4D24-4CF6-B009-7A71BADE7F6D}" type="slidenum">
              <a:rPr lang="en-GB" smtClean="0"/>
              <a:t>30</a:t>
            </a:fld>
            <a:endParaRPr lang="en-GB"/>
          </a:p>
        </p:txBody>
      </p:sp>
    </p:spTree>
    <p:extLst>
      <p:ext uri="{BB962C8B-B14F-4D97-AF65-F5344CB8AC3E}">
        <p14:creationId xmlns:p14="http://schemas.microsoft.com/office/powerpoint/2010/main" val="512166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p>
        </p:txBody>
      </p:sp>
      <p:sp>
        <p:nvSpPr>
          <p:cNvPr id="4" name="Slide Number Placeholder 3"/>
          <p:cNvSpPr>
            <a:spLocks noGrp="1"/>
          </p:cNvSpPr>
          <p:nvPr>
            <p:ph type="sldNum" sz="quarter" idx="5"/>
          </p:nvPr>
        </p:nvSpPr>
        <p:spPr/>
        <p:txBody>
          <a:bodyPr/>
          <a:lstStyle/>
          <a:p>
            <a:fld id="{DF94EBC0-4D24-4CF6-B009-7A71BADE7F6D}" type="slidenum">
              <a:rPr lang="en-GB" smtClean="0"/>
              <a:t>31</a:t>
            </a:fld>
            <a:endParaRPr lang="en-GB"/>
          </a:p>
        </p:txBody>
      </p:sp>
    </p:spTree>
    <p:extLst>
      <p:ext uri="{BB962C8B-B14F-4D97-AF65-F5344CB8AC3E}">
        <p14:creationId xmlns:p14="http://schemas.microsoft.com/office/powerpoint/2010/main" val="2149565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p>
        </p:txBody>
      </p:sp>
      <p:sp>
        <p:nvSpPr>
          <p:cNvPr id="4" name="Slide Number Placeholder 3"/>
          <p:cNvSpPr>
            <a:spLocks noGrp="1"/>
          </p:cNvSpPr>
          <p:nvPr>
            <p:ph type="sldNum" sz="quarter" idx="5"/>
          </p:nvPr>
        </p:nvSpPr>
        <p:spPr/>
        <p:txBody>
          <a:bodyPr/>
          <a:lstStyle/>
          <a:p>
            <a:fld id="{DF94EBC0-4D24-4CF6-B009-7A71BADE7F6D}" type="slidenum">
              <a:rPr lang="en-GB" smtClean="0"/>
              <a:t>32</a:t>
            </a:fld>
            <a:endParaRPr lang="en-GB"/>
          </a:p>
        </p:txBody>
      </p:sp>
    </p:spTree>
    <p:extLst>
      <p:ext uri="{BB962C8B-B14F-4D97-AF65-F5344CB8AC3E}">
        <p14:creationId xmlns:p14="http://schemas.microsoft.com/office/powerpoint/2010/main" val="12722429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94EBC0-4D24-4CF6-B009-7A71BADE7F6D}" type="slidenum">
              <a:rPr lang="en-GB" smtClean="0"/>
              <a:t>33</a:t>
            </a:fld>
            <a:endParaRPr lang="en-GB"/>
          </a:p>
        </p:txBody>
      </p:sp>
    </p:spTree>
    <p:extLst>
      <p:ext uri="{BB962C8B-B14F-4D97-AF65-F5344CB8AC3E}">
        <p14:creationId xmlns:p14="http://schemas.microsoft.com/office/powerpoint/2010/main" val="33205543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p>
        </p:txBody>
      </p:sp>
      <p:sp>
        <p:nvSpPr>
          <p:cNvPr id="4" name="Slide Number Placeholder 3"/>
          <p:cNvSpPr>
            <a:spLocks noGrp="1"/>
          </p:cNvSpPr>
          <p:nvPr>
            <p:ph type="sldNum" sz="quarter" idx="5"/>
          </p:nvPr>
        </p:nvSpPr>
        <p:spPr/>
        <p:txBody>
          <a:bodyPr/>
          <a:lstStyle/>
          <a:p>
            <a:fld id="{DF94EBC0-4D24-4CF6-B009-7A71BADE7F6D}" type="slidenum">
              <a:rPr lang="en-GB" smtClean="0"/>
              <a:t>34</a:t>
            </a:fld>
            <a:endParaRPr lang="en-GB"/>
          </a:p>
        </p:txBody>
      </p:sp>
    </p:spTree>
    <p:extLst>
      <p:ext uri="{BB962C8B-B14F-4D97-AF65-F5344CB8AC3E}">
        <p14:creationId xmlns:p14="http://schemas.microsoft.com/office/powerpoint/2010/main" val="3543998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p>
        </p:txBody>
      </p:sp>
      <p:sp>
        <p:nvSpPr>
          <p:cNvPr id="4" name="Slide Number Placeholder 3"/>
          <p:cNvSpPr>
            <a:spLocks noGrp="1"/>
          </p:cNvSpPr>
          <p:nvPr>
            <p:ph type="sldNum" sz="quarter" idx="5"/>
          </p:nvPr>
        </p:nvSpPr>
        <p:spPr/>
        <p:txBody>
          <a:bodyPr/>
          <a:lstStyle/>
          <a:p>
            <a:fld id="{DF94EBC0-4D24-4CF6-B009-7A71BADE7F6D}" type="slidenum">
              <a:rPr lang="en-GB" smtClean="0"/>
              <a:t>35</a:t>
            </a:fld>
            <a:endParaRPr lang="en-GB"/>
          </a:p>
        </p:txBody>
      </p:sp>
    </p:spTree>
    <p:extLst>
      <p:ext uri="{BB962C8B-B14F-4D97-AF65-F5344CB8AC3E}">
        <p14:creationId xmlns:p14="http://schemas.microsoft.com/office/powerpoint/2010/main" val="25051809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94EBC0-4D24-4CF6-B009-7A71BADE7F6D}" type="slidenum">
              <a:rPr lang="en-GB" smtClean="0"/>
              <a:t>36</a:t>
            </a:fld>
            <a:endParaRPr lang="en-GB"/>
          </a:p>
        </p:txBody>
      </p:sp>
    </p:spTree>
    <p:extLst>
      <p:ext uri="{BB962C8B-B14F-4D97-AF65-F5344CB8AC3E}">
        <p14:creationId xmlns:p14="http://schemas.microsoft.com/office/powerpoint/2010/main" val="3163976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94EBC0-4D24-4CF6-B009-7A71BADE7F6D}" type="slidenum">
              <a:rPr lang="en-GB" smtClean="0"/>
              <a:t>37</a:t>
            </a:fld>
            <a:endParaRPr lang="en-GB"/>
          </a:p>
        </p:txBody>
      </p:sp>
    </p:spTree>
    <p:extLst>
      <p:ext uri="{BB962C8B-B14F-4D97-AF65-F5344CB8AC3E}">
        <p14:creationId xmlns:p14="http://schemas.microsoft.com/office/powerpoint/2010/main" val="31591514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94EBC0-4D24-4CF6-B009-7A71BADE7F6D}" type="slidenum">
              <a:rPr lang="en-GB" smtClean="0"/>
              <a:t>38</a:t>
            </a:fld>
            <a:endParaRPr lang="en-GB"/>
          </a:p>
        </p:txBody>
      </p:sp>
    </p:spTree>
    <p:extLst>
      <p:ext uri="{BB962C8B-B14F-4D97-AF65-F5344CB8AC3E}">
        <p14:creationId xmlns:p14="http://schemas.microsoft.com/office/powerpoint/2010/main" val="34899578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94EBC0-4D24-4CF6-B009-7A71BADE7F6D}" type="slidenum">
              <a:rPr lang="en-GB" smtClean="0"/>
              <a:t>39</a:t>
            </a:fld>
            <a:endParaRPr lang="en-GB"/>
          </a:p>
        </p:txBody>
      </p:sp>
    </p:spTree>
    <p:extLst>
      <p:ext uri="{BB962C8B-B14F-4D97-AF65-F5344CB8AC3E}">
        <p14:creationId xmlns:p14="http://schemas.microsoft.com/office/powerpoint/2010/main" val="2027684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5EBE07-5686-4990-AEF8-BB842F896FFA}" type="slidenum">
              <a:rPr lang="en-GB" smtClean="0"/>
              <a:t>4</a:t>
            </a:fld>
            <a:endParaRPr lang="en-GB" dirty="0"/>
          </a:p>
        </p:txBody>
      </p:sp>
    </p:spTree>
    <p:extLst>
      <p:ext uri="{BB962C8B-B14F-4D97-AF65-F5344CB8AC3E}">
        <p14:creationId xmlns:p14="http://schemas.microsoft.com/office/powerpoint/2010/main" val="40144897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94EBC0-4D24-4CF6-B009-7A71BADE7F6D}" type="slidenum">
              <a:rPr lang="en-GB" smtClean="0"/>
              <a:t>40</a:t>
            </a:fld>
            <a:endParaRPr lang="en-GB"/>
          </a:p>
        </p:txBody>
      </p:sp>
    </p:spTree>
    <p:extLst>
      <p:ext uri="{BB962C8B-B14F-4D97-AF65-F5344CB8AC3E}">
        <p14:creationId xmlns:p14="http://schemas.microsoft.com/office/powerpoint/2010/main" val="3639421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94EBC0-4D24-4CF6-B009-7A71BADE7F6D}" type="slidenum">
              <a:rPr lang="en-GB" smtClean="0"/>
              <a:t>5</a:t>
            </a:fld>
            <a:endParaRPr lang="en-GB"/>
          </a:p>
        </p:txBody>
      </p:sp>
    </p:spTree>
    <p:extLst>
      <p:ext uri="{BB962C8B-B14F-4D97-AF65-F5344CB8AC3E}">
        <p14:creationId xmlns:p14="http://schemas.microsoft.com/office/powerpoint/2010/main" val="540621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94EBC0-4D24-4CF6-B009-7A71BADE7F6D}" type="slidenum">
              <a:rPr lang="en-GB" smtClean="0"/>
              <a:t>6</a:t>
            </a:fld>
            <a:endParaRPr lang="en-GB"/>
          </a:p>
        </p:txBody>
      </p:sp>
    </p:spTree>
    <p:extLst>
      <p:ext uri="{BB962C8B-B14F-4D97-AF65-F5344CB8AC3E}">
        <p14:creationId xmlns:p14="http://schemas.microsoft.com/office/powerpoint/2010/main" val="89543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94EBC0-4D24-4CF6-B009-7A71BADE7F6D}" type="slidenum">
              <a:rPr lang="en-GB" smtClean="0"/>
              <a:t>7</a:t>
            </a:fld>
            <a:endParaRPr lang="en-GB"/>
          </a:p>
        </p:txBody>
      </p:sp>
    </p:spTree>
    <p:extLst>
      <p:ext uri="{BB962C8B-B14F-4D97-AF65-F5344CB8AC3E}">
        <p14:creationId xmlns:p14="http://schemas.microsoft.com/office/powerpoint/2010/main" val="2527126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p>
        </p:txBody>
      </p:sp>
      <p:sp>
        <p:nvSpPr>
          <p:cNvPr id="4" name="Slide Number Placeholder 3"/>
          <p:cNvSpPr>
            <a:spLocks noGrp="1"/>
          </p:cNvSpPr>
          <p:nvPr>
            <p:ph type="sldNum" sz="quarter" idx="5"/>
          </p:nvPr>
        </p:nvSpPr>
        <p:spPr/>
        <p:txBody>
          <a:bodyPr/>
          <a:lstStyle/>
          <a:p>
            <a:fld id="{DF94EBC0-4D24-4CF6-B009-7A71BADE7F6D}" type="slidenum">
              <a:rPr lang="en-GB" smtClean="0"/>
              <a:t>8</a:t>
            </a:fld>
            <a:endParaRPr lang="en-GB"/>
          </a:p>
        </p:txBody>
      </p:sp>
    </p:spTree>
    <p:extLst>
      <p:ext uri="{BB962C8B-B14F-4D97-AF65-F5344CB8AC3E}">
        <p14:creationId xmlns:p14="http://schemas.microsoft.com/office/powerpoint/2010/main" val="3547295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94EBC0-4D24-4CF6-B009-7A71BADE7F6D}" type="slidenum">
              <a:rPr lang="en-GB" smtClean="0"/>
              <a:t>9</a:t>
            </a:fld>
            <a:endParaRPr lang="en-GB"/>
          </a:p>
        </p:txBody>
      </p:sp>
    </p:spTree>
    <p:extLst>
      <p:ext uri="{BB962C8B-B14F-4D97-AF65-F5344CB8AC3E}">
        <p14:creationId xmlns:p14="http://schemas.microsoft.com/office/powerpoint/2010/main" val="2864254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2A7341-6C67-4E53-816A-2839DF5F5A5B}" type="datetimeFigureOut">
              <a:rPr lang="en-GB" smtClean="0"/>
              <a:t>22/04/2022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617E5C-919C-45BF-B317-B2121C7B9872}" type="slidenum">
              <a:rPr lang="en-GB" smtClean="0"/>
              <a:t>‹#›</a:t>
            </a:fld>
            <a:endParaRPr lang="en-GB"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075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752A7341-6C67-4E53-816A-2839DF5F5A5B}" type="datetimeFigureOut">
              <a:rPr lang="en-GB" smtClean="0"/>
              <a:t>22/04/2022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5617E5C-919C-45BF-B317-B2121C7B9872}" type="slidenum">
              <a:rPr lang="en-GB" smtClean="0"/>
              <a:t>‹#›</a:t>
            </a:fld>
            <a:endParaRPr lang="en-GB"/>
          </a:p>
        </p:txBody>
      </p:sp>
    </p:spTree>
    <p:extLst>
      <p:ext uri="{BB962C8B-B14F-4D97-AF65-F5344CB8AC3E}">
        <p14:creationId xmlns:p14="http://schemas.microsoft.com/office/powerpoint/2010/main" val="1922018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2A7341-6C67-4E53-816A-2839DF5F5A5B}" type="datetimeFigureOut">
              <a:rPr lang="en-GB" smtClean="0"/>
              <a:t>22/04/2022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617E5C-919C-45BF-B317-B2121C7B9872}" type="slidenum">
              <a:rPr lang="en-GB" smtClean="0"/>
              <a:t>‹#›</a:t>
            </a:fld>
            <a:endParaRPr lang="en-GB"/>
          </a:p>
        </p:txBody>
      </p:sp>
    </p:spTree>
    <p:extLst>
      <p:ext uri="{BB962C8B-B14F-4D97-AF65-F5344CB8AC3E}">
        <p14:creationId xmlns:p14="http://schemas.microsoft.com/office/powerpoint/2010/main" val="3715166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2A7341-6C67-4E53-816A-2839DF5F5A5B}" type="datetimeFigureOut">
              <a:rPr lang="en-GB" smtClean="0"/>
              <a:t>22/04/2022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617E5C-919C-45BF-B317-B2121C7B9872}" type="slidenum">
              <a:rPr lang="en-GB" smtClean="0"/>
              <a:t>‹#›</a:t>
            </a:fld>
            <a:endParaRPr lang="en-GB"/>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702555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2A7341-6C67-4E53-816A-2839DF5F5A5B}" type="datetimeFigureOut">
              <a:rPr lang="en-GB" smtClean="0"/>
              <a:t>22/04/2022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617E5C-919C-45BF-B317-B2121C7B9872}" type="slidenum">
              <a:rPr lang="en-GB" smtClean="0"/>
              <a:t>‹#›</a:t>
            </a:fld>
            <a:endParaRPr lang="en-GB"/>
          </a:p>
        </p:txBody>
      </p:sp>
    </p:spTree>
    <p:extLst>
      <p:ext uri="{BB962C8B-B14F-4D97-AF65-F5344CB8AC3E}">
        <p14:creationId xmlns:p14="http://schemas.microsoft.com/office/powerpoint/2010/main" val="1729389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2A7341-6C67-4E53-816A-2839DF5F5A5B}" type="datetimeFigureOut">
              <a:rPr lang="en-GB" smtClean="0"/>
              <a:t>22/04/2022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617E5C-919C-45BF-B317-B2121C7B9872}" type="slidenum">
              <a:rPr lang="en-GB" smtClean="0"/>
              <a:t>‹#›</a:t>
            </a:fld>
            <a:endParaRPr lang="en-GB"/>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705751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2A7341-6C67-4E53-816A-2839DF5F5A5B}" type="datetimeFigureOut">
              <a:rPr lang="en-GB" smtClean="0"/>
              <a:t>22/04/2022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617E5C-919C-45BF-B317-B2121C7B9872}" type="slidenum">
              <a:rPr lang="en-GB" smtClean="0"/>
              <a:t>‹#›</a:t>
            </a:fld>
            <a:endParaRPr lang="en-GB"/>
          </a:p>
        </p:txBody>
      </p:sp>
    </p:spTree>
    <p:extLst>
      <p:ext uri="{BB962C8B-B14F-4D97-AF65-F5344CB8AC3E}">
        <p14:creationId xmlns:p14="http://schemas.microsoft.com/office/powerpoint/2010/main" val="2530802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2A7341-6C67-4E53-816A-2839DF5F5A5B}" type="datetimeFigureOut">
              <a:rPr lang="en-GB" smtClean="0"/>
              <a:t>22/04/2022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617E5C-919C-45BF-B317-B2121C7B9872}" type="slidenum">
              <a:rPr lang="en-GB" smtClean="0"/>
              <a:t>‹#›</a:t>
            </a:fld>
            <a:endParaRPr lang="en-GB"/>
          </a:p>
        </p:txBody>
      </p:sp>
    </p:spTree>
    <p:extLst>
      <p:ext uri="{BB962C8B-B14F-4D97-AF65-F5344CB8AC3E}">
        <p14:creationId xmlns:p14="http://schemas.microsoft.com/office/powerpoint/2010/main" val="85194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2A7341-6C67-4E53-816A-2839DF5F5A5B}" type="datetimeFigureOut">
              <a:rPr lang="en-GB" smtClean="0"/>
              <a:t>22/04/2022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617E5C-919C-45BF-B317-B2121C7B9872}" type="slidenum">
              <a:rPr lang="en-GB" smtClean="0"/>
              <a:t>‹#›</a:t>
            </a:fld>
            <a:endParaRPr lang="en-GB"/>
          </a:p>
        </p:txBody>
      </p:sp>
    </p:spTree>
    <p:extLst>
      <p:ext uri="{BB962C8B-B14F-4D97-AF65-F5344CB8AC3E}">
        <p14:creationId xmlns:p14="http://schemas.microsoft.com/office/powerpoint/2010/main" val="4169318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B8906C51-D14E-485B-B2FE-D0EF62032B69}"/>
              </a:ext>
            </a:extLst>
          </p:cNvPr>
          <p:cNvSpPr>
            <a:spLocks noGrp="1"/>
          </p:cNvSpPr>
          <p:nvPr>
            <p:ph type="pic" sz="quarter" idx="10"/>
          </p:nvPr>
        </p:nvSpPr>
        <p:spPr>
          <a:xfrm>
            <a:off x="10237788" y="5202238"/>
            <a:ext cx="1619250" cy="1377950"/>
          </a:xfrm>
          <a:prstGeom prst="rect">
            <a:avLst/>
          </a:prstGeom>
          <a:blipFill dpi="0" rotWithShape="1">
            <a:blip r:embed="rId2">
              <a:alphaModFix amt="60000"/>
            </a:blip>
            <a:srcRect/>
            <a:stretch>
              <a:fillRect/>
            </a:stretch>
          </a:blipFill>
        </p:spPr>
        <p:txBody>
          <a:bodyPr/>
          <a:lstStyle/>
          <a:p>
            <a:endParaRPr lang="en-GB" dirty="0"/>
          </a:p>
        </p:txBody>
      </p:sp>
    </p:spTree>
    <p:extLst>
      <p:ext uri="{BB962C8B-B14F-4D97-AF65-F5344CB8AC3E}">
        <p14:creationId xmlns:p14="http://schemas.microsoft.com/office/powerpoint/2010/main" val="20999198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Slide Number Placeholder 5"/>
          <p:cNvSpPr>
            <a:spLocks noGrp="1"/>
          </p:cNvSpPr>
          <p:nvPr>
            <p:ph type="sldNum" sz="quarter" idx="12"/>
          </p:nvPr>
        </p:nvSpPr>
        <p:spPr>
          <a:xfrm>
            <a:off x="5824053" y="6520173"/>
            <a:ext cx="577492" cy="365125"/>
          </a:xfrm>
          <a:prstGeom prst="rect">
            <a:avLst/>
          </a:prstGeom>
        </p:spPr>
        <p:txBody>
          <a:bodyPr/>
          <a:lstStyle>
            <a:lvl1pPr algn="ctr">
              <a:defRPr sz="1292">
                <a:solidFill>
                  <a:schemeClr val="bg2">
                    <a:lumMod val="75000"/>
                  </a:schemeClr>
                </a:solidFill>
                <a:latin typeface="Gill Sans MT" panose="020B0502020104020203" pitchFamily="34" charset="0"/>
              </a:defRPr>
            </a:lvl1pPr>
          </a:lstStyle>
          <a:p>
            <a:fld id="{48BAC8EC-B437-49E7-9790-CFA1DD0E61BE}" type="slidenum">
              <a:rPr lang="en-GB" smtClean="0"/>
              <a:pPr/>
              <a:t>‹#›</a:t>
            </a:fld>
            <a:endParaRPr lang="en-GB"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6452" y="104676"/>
            <a:ext cx="1179085" cy="958007"/>
          </a:xfrm>
          <a:prstGeom prst="rect">
            <a:avLst/>
          </a:prstGeom>
        </p:spPr>
      </p:pic>
      <p:sp>
        <p:nvSpPr>
          <p:cNvPr id="4" name="TextBox 3"/>
          <p:cNvSpPr txBox="1"/>
          <p:nvPr userDrawn="1"/>
        </p:nvSpPr>
        <p:spPr>
          <a:xfrm>
            <a:off x="9902835" y="6520173"/>
            <a:ext cx="3046317" cy="262829"/>
          </a:xfrm>
          <a:prstGeom prst="rect">
            <a:avLst/>
          </a:prstGeom>
          <a:noFill/>
        </p:spPr>
        <p:txBody>
          <a:bodyPr wrap="square" rtlCol="0">
            <a:spAutoFit/>
          </a:bodyPr>
          <a:lstStyle/>
          <a:p>
            <a:r>
              <a:rPr lang="en-GB" sz="1108" dirty="0"/>
              <a:t>© White</a:t>
            </a:r>
            <a:r>
              <a:rPr lang="en-GB" sz="1108" baseline="0" dirty="0"/>
              <a:t> Rose Maths 2019</a:t>
            </a:r>
            <a:endParaRPr lang="en-GB" sz="1108" dirty="0"/>
          </a:p>
        </p:txBody>
      </p:sp>
    </p:spTree>
    <p:extLst>
      <p:ext uri="{BB962C8B-B14F-4D97-AF65-F5344CB8AC3E}">
        <p14:creationId xmlns:p14="http://schemas.microsoft.com/office/powerpoint/2010/main" val="2159074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2A7341-6C67-4E53-816A-2839DF5F5A5B}" type="datetimeFigureOut">
              <a:rPr lang="en-GB" smtClean="0"/>
              <a:t>22/04/2022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617E5C-919C-45BF-B317-B2121C7B9872}" type="slidenum">
              <a:rPr lang="en-GB" smtClean="0"/>
              <a:t>‹#›</a:t>
            </a:fld>
            <a:endParaRPr lang="en-GB"/>
          </a:p>
        </p:txBody>
      </p:sp>
    </p:spTree>
    <p:extLst>
      <p:ext uri="{BB962C8B-B14F-4D97-AF65-F5344CB8AC3E}">
        <p14:creationId xmlns:p14="http://schemas.microsoft.com/office/powerpoint/2010/main" val="3546050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2A7341-6C67-4E53-816A-2839DF5F5A5B}" type="datetimeFigureOut">
              <a:rPr lang="en-GB" smtClean="0"/>
              <a:t>22/04/2022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617E5C-919C-45BF-B317-B2121C7B9872}" type="slidenum">
              <a:rPr lang="en-GB" smtClean="0"/>
              <a:t>‹#›</a:t>
            </a:fld>
            <a:endParaRPr lang="en-GB"/>
          </a:p>
        </p:txBody>
      </p:sp>
    </p:spTree>
    <p:extLst>
      <p:ext uri="{BB962C8B-B14F-4D97-AF65-F5344CB8AC3E}">
        <p14:creationId xmlns:p14="http://schemas.microsoft.com/office/powerpoint/2010/main" val="2737615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2A7341-6C67-4E53-816A-2839DF5F5A5B}" type="datetimeFigureOut">
              <a:rPr lang="en-GB" smtClean="0"/>
              <a:t>22/04/2022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617E5C-919C-45BF-B317-B2121C7B9872}" type="slidenum">
              <a:rPr lang="en-GB" smtClean="0"/>
              <a:t>‹#›</a:t>
            </a:fld>
            <a:endParaRPr lang="en-GB"/>
          </a:p>
        </p:txBody>
      </p:sp>
    </p:spTree>
    <p:extLst>
      <p:ext uri="{BB962C8B-B14F-4D97-AF65-F5344CB8AC3E}">
        <p14:creationId xmlns:p14="http://schemas.microsoft.com/office/powerpoint/2010/main" val="3747467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2A7341-6C67-4E53-816A-2839DF5F5A5B}" type="datetimeFigureOut">
              <a:rPr lang="en-GB" smtClean="0"/>
              <a:t>22/04/2022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5617E5C-919C-45BF-B317-B2121C7B9872}" type="slidenum">
              <a:rPr lang="en-GB" smtClean="0"/>
              <a:t>‹#›</a:t>
            </a:fld>
            <a:endParaRPr lang="en-GB"/>
          </a:p>
        </p:txBody>
      </p:sp>
    </p:spTree>
    <p:extLst>
      <p:ext uri="{BB962C8B-B14F-4D97-AF65-F5344CB8AC3E}">
        <p14:creationId xmlns:p14="http://schemas.microsoft.com/office/powerpoint/2010/main" val="3458520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2A7341-6C67-4E53-816A-2839DF5F5A5B}" type="datetimeFigureOut">
              <a:rPr lang="en-GB" smtClean="0"/>
              <a:t>22/04/2022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5617E5C-919C-45BF-B317-B2121C7B9872}" type="slidenum">
              <a:rPr lang="en-GB" smtClean="0"/>
              <a:t>‹#›</a:t>
            </a:fld>
            <a:endParaRPr lang="en-GB"/>
          </a:p>
        </p:txBody>
      </p:sp>
    </p:spTree>
    <p:extLst>
      <p:ext uri="{BB962C8B-B14F-4D97-AF65-F5344CB8AC3E}">
        <p14:creationId xmlns:p14="http://schemas.microsoft.com/office/powerpoint/2010/main" val="187669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8006E5-86CD-471F-B817-E9B41D89F4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3876" y="5257800"/>
            <a:ext cx="1429628" cy="1432409"/>
          </a:xfrm>
          <a:prstGeom prst="rect">
            <a:avLst/>
          </a:prstGeom>
          <a:blipFill dpi="0" rotWithShape="1">
            <a:blip r:embed="rId3">
              <a:alphaModFix amt="50000"/>
            </a:blip>
            <a:srcRect/>
            <a:stretch>
              <a:fillRect/>
            </a:stretch>
          </a:blipFill>
        </p:spPr>
      </p:pic>
    </p:spTree>
    <p:extLst>
      <p:ext uri="{BB962C8B-B14F-4D97-AF65-F5344CB8AC3E}">
        <p14:creationId xmlns:p14="http://schemas.microsoft.com/office/powerpoint/2010/main" val="1831273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52A7341-6C67-4E53-816A-2839DF5F5A5B}" type="datetimeFigureOut">
              <a:rPr lang="en-GB" smtClean="0"/>
              <a:t>22/04/2022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617E5C-919C-45BF-B317-B2121C7B9872}" type="slidenum">
              <a:rPr lang="en-GB" smtClean="0"/>
              <a:t>‹#›</a:t>
            </a:fld>
            <a:endParaRPr lang="en-GB"/>
          </a:p>
        </p:txBody>
      </p:sp>
    </p:spTree>
    <p:extLst>
      <p:ext uri="{BB962C8B-B14F-4D97-AF65-F5344CB8AC3E}">
        <p14:creationId xmlns:p14="http://schemas.microsoft.com/office/powerpoint/2010/main" val="3806483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52A7341-6C67-4E53-816A-2839DF5F5A5B}" type="datetimeFigureOut">
              <a:rPr lang="en-GB" smtClean="0"/>
              <a:t>22/04/2022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617E5C-919C-45BF-B317-B2121C7B9872}" type="slidenum">
              <a:rPr lang="en-GB" smtClean="0"/>
              <a:t>‹#›</a:t>
            </a:fld>
            <a:endParaRPr lang="en-GB"/>
          </a:p>
        </p:txBody>
      </p:sp>
    </p:spTree>
    <p:extLst>
      <p:ext uri="{BB962C8B-B14F-4D97-AF65-F5344CB8AC3E}">
        <p14:creationId xmlns:p14="http://schemas.microsoft.com/office/powerpoint/2010/main" val="3455054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752A7341-6C67-4E53-816A-2839DF5F5A5B}" type="datetimeFigureOut">
              <a:rPr lang="en-GB" smtClean="0"/>
              <a:t>22/04/2022</a:t>
            </a:fld>
            <a:endParaRPr lang="en-GB"/>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GB"/>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35617E5C-919C-45BF-B317-B2121C7B9872}" type="slidenum">
              <a:rPr lang="en-GB" smtClean="0"/>
              <a:t>‹#›</a:t>
            </a:fld>
            <a:endParaRPr lang="en-GB"/>
          </a:p>
        </p:txBody>
      </p:sp>
    </p:spTree>
    <p:extLst>
      <p:ext uri="{BB962C8B-B14F-4D97-AF65-F5344CB8AC3E}">
        <p14:creationId xmlns:p14="http://schemas.microsoft.com/office/powerpoint/2010/main" val="400690067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2.pn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31.tmp"/><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customXml" Target="../ink/ink1.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www.publicdomainpictures.net/view-image.php?image=1345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tmp"/><Relationship Id="rId5" Type="http://schemas.openxmlformats.org/officeDocument/2006/relationships/image" Target="../media/image20.tmp"/><Relationship Id="rId4" Type="http://schemas.openxmlformats.org/officeDocument/2006/relationships/image" Target="../media/image19.tmp"/></Relationships>
</file>

<file path=ppt/slides/_rels/slide8.xml.rels><?xml version="1.0" encoding="UTF-8" standalone="yes"?>
<Relationships xmlns="http://schemas.openxmlformats.org/package/2006/relationships"><Relationship Id="rId3" Type="http://schemas.openxmlformats.org/officeDocument/2006/relationships/hyperlink" Target="https://www.ncetm.org.uk/classroom-resources/lv-a-year-1-lesson-on-difference-as-a-form-of-subtraction/"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30500">
              <a:srgbClr val="3596BF"/>
            </a:gs>
            <a:gs pos="0">
              <a:schemeClr val="bg2">
                <a:tint val="97000"/>
                <a:hueMod val="92000"/>
                <a:satMod val="169000"/>
                <a:lumMod val="164000"/>
              </a:schemeClr>
            </a:gs>
            <a:gs pos="61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51D1C-7BDE-4EF7-A4AF-3D5E7E189F8E}"/>
              </a:ext>
            </a:extLst>
          </p:cNvPr>
          <p:cNvSpPr>
            <a:spLocks noGrp="1"/>
          </p:cNvSpPr>
          <p:nvPr>
            <p:ph type="ctrTitle"/>
          </p:nvPr>
        </p:nvSpPr>
        <p:spPr>
          <a:xfrm>
            <a:off x="308495" y="42332"/>
            <a:ext cx="8001000" cy="2971801"/>
          </a:xfrm>
        </p:spPr>
        <p:txBody>
          <a:bodyPr/>
          <a:lstStyle/>
          <a:p>
            <a:r>
              <a:rPr lang="en-GB" dirty="0"/>
              <a:t>Maths at Oaklands Infants</a:t>
            </a:r>
          </a:p>
        </p:txBody>
      </p:sp>
      <p:sp>
        <p:nvSpPr>
          <p:cNvPr id="3" name="Subtitle 2">
            <a:extLst>
              <a:ext uri="{FF2B5EF4-FFF2-40B4-BE49-F238E27FC236}">
                <a16:creationId xmlns:a16="http://schemas.microsoft.com/office/drawing/2014/main" id="{D8DDB0A9-75FF-4903-8E3C-A17B08D98181}"/>
              </a:ext>
            </a:extLst>
          </p:cNvPr>
          <p:cNvSpPr>
            <a:spLocks noGrp="1"/>
          </p:cNvSpPr>
          <p:nvPr>
            <p:ph type="subTitle" idx="1"/>
          </p:nvPr>
        </p:nvSpPr>
        <p:spPr>
          <a:xfrm>
            <a:off x="308495" y="3103775"/>
            <a:ext cx="6400800" cy="1947333"/>
          </a:xfrm>
        </p:spPr>
        <p:txBody>
          <a:bodyPr/>
          <a:lstStyle/>
          <a:p>
            <a:r>
              <a:rPr lang="en-GB" b="1" dirty="0">
                <a:solidFill>
                  <a:schemeClr val="tx1"/>
                </a:solidFill>
              </a:rPr>
              <a:t>Parent Workshop March 2022</a:t>
            </a:r>
          </a:p>
        </p:txBody>
      </p:sp>
      <p:pic>
        <p:nvPicPr>
          <p:cNvPr id="4" name="Picture 3">
            <a:extLst>
              <a:ext uri="{FF2B5EF4-FFF2-40B4-BE49-F238E27FC236}">
                <a16:creationId xmlns:a16="http://schemas.microsoft.com/office/drawing/2014/main" id="{D6DC16BE-486B-48D6-933D-C5DF781CFC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3876" y="5257800"/>
            <a:ext cx="1429628" cy="1432409"/>
          </a:xfrm>
          <a:prstGeom prst="rect">
            <a:avLst/>
          </a:prstGeom>
          <a:blipFill dpi="0" rotWithShape="1">
            <a:blip r:embed="rId4">
              <a:alphaModFix amt="50000"/>
            </a:blip>
            <a:srcRect/>
            <a:stretch>
              <a:fillRect/>
            </a:stretch>
          </a:blipFill>
        </p:spPr>
      </p:pic>
      <p:pic>
        <p:nvPicPr>
          <p:cNvPr id="12" name="Picture 11">
            <a:extLst>
              <a:ext uri="{FF2B5EF4-FFF2-40B4-BE49-F238E27FC236}">
                <a16:creationId xmlns:a16="http://schemas.microsoft.com/office/drawing/2014/main" id="{C6361830-C373-423B-83B5-EE11DE754F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276336" y="242358"/>
            <a:ext cx="2666999" cy="2571748"/>
          </a:xfrm>
          <a:prstGeom prst="rect">
            <a:avLst/>
          </a:prstGeom>
        </p:spPr>
      </p:pic>
      <p:pic>
        <p:nvPicPr>
          <p:cNvPr id="13" name="Picture 12">
            <a:extLst>
              <a:ext uri="{FF2B5EF4-FFF2-40B4-BE49-F238E27FC236}">
                <a16:creationId xmlns:a16="http://schemas.microsoft.com/office/drawing/2014/main" id="{DD765233-3674-4577-9F1B-62F2ED52AED7}"/>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738209" y="4483524"/>
            <a:ext cx="1049973" cy="1018115"/>
          </a:xfrm>
          <a:prstGeom prst="rect">
            <a:avLst/>
          </a:prstGeom>
        </p:spPr>
      </p:pic>
      <p:sp>
        <p:nvSpPr>
          <p:cNvPr id="14" name="TextBox 13">
            <a:extLst>
              <a:ext uri="{FF2B5EF4-FFF2-40B4-BE49-F238E27FC236}">
                <a16:creationId xmlns:a16="http://schemas.microsoft.com/office/drawing/2014/main" id="{AF11E790-E17F-4B9F-B368-7E2CCC085926}"/>
              </a:ext>
            </a:extLst>
          </p:cNvPr>
          <p:cNvSpPr txBox="1"/>
          <p:nvPr/>
        </p:nvSpPr>
        <p:spPr>
          <a:xfrm>
            <a:off x="308495" y="5915934"/>
            <a:ext cx="2678545" cy="461665"/>
          </a:xfrm>
          <a:prstGeom prst="rect">
            <a:avLst/>
          </a:prstGeom>
          <a:noFill/>
        </p:spPr>
        <p:txBody>
          <a:bodyPr wrap="square" rtlCol="0">
            <a:spAutoFit/>
          </a:bodyPr>
          <a:lstStyle/>
          <a:p>
            <a:r>
              <a:rPr lang="en-GB" sz="2400" b="1" dirty="0"/>
              <a:t>Miss Davies</a:t>
            </a:r>
          </a:p>
        </p:txBody>
      </p:sp>
      <p:pic>
        <p:nvPicPr>
          <p:cNvPr id="15" name="Picture 14">
            <a:extLst>
              <a:ext uri="{FF2B5EF4-FFF2-40B4-BE49-F238E27FC236}">
                <a16:creationId xmlns:a16="http://schemas.microsoft.com/office/drawing/2014/main" id="{7E07D84E-B245-4552-A0EC-CA2621FCD3A9}"/>
              </a:ext>
            </a:extLst>
          </p:cNvPr>
          <p:cNvPicPr/>
          <p:nvPr/>
        </p:nvPicPr>
        <p:blipFill>
          <a:blip r:embed="rId7">
            <a:extLst>
              <a:ext uri="{28A0092B-C50C-407E-A947-70E740481C1C}">
                <a14:useLocalDpi xmlns:a14="http://schemas.microsoft.com/office/drawing/2010/main" val="0"/>
              </a:ext>
            </a:extLst>
          </a:blip>
          <a:stretch>
            <a:fillRect/>
          </a:stretch>
        </p:blipFill>
        <p:spPr>
          <a:xfrm>
            <a:off x="3267869" y="4483524"/>
            <a:ext cx="1049972" cy="1018115"/>
          </a:xfrm>
          <a:prstGeom prst="rect">
            <a:avLst/>
          </a:prstGeom>
        </p:spPr>
      </p:pic>
      <p:sp>
        <p:nvSpPr>
          <p:cNvPr id="16" name="TextBox 15">
            <a:extLst>
              <a:ext uri="{FF2B5EF4-FFF2-40B4-BE49-F238E27FC236}">
                <a16:creationId xmlns:a16="http://schemas.microsoft.com/office/drawing/2014/main" id="{08811757-B34A-492B-B507-A3A7D756FF94}"/>
              </a:ext>
            </a:extLst>
          </p:cNvPr>
          <p:cNvSpPr txBox="1"/>
          <p:nvPr/>
        </p:nvSpPr>
        <p:spPr>
          <a:xfrm>
            <a:off x="2594495" y="5915934"/>
            <a:ext cx="2678545" cy="461665"/>
          </a:xfrm>
          <a:prstGeom prst="rect">
            <a:avLst/>
          </a:prstGeom>
          <a:noFill/>
        </p:spPr>
        <p:txBody>
          <a:bodyPr wrap="square" rtlCol="0">
            <a:spAutoFit/>
          </a:bodyPr>
          <a:lstStyle/>
          <a:p>
            <a:r>
              <a:rPr lang="en-GB" sz="2400" b="1" dirty="0"/>
              <a:t>Miss Devereaux</a:t>
            </a:r>
          </a:p>
        </p:txBody>
      </p:sp>
      <p:pic>
        <p:nvPicPr>
          <p:cNvPr id="18" name="Picture 17">
            <a:extLst>
              <a:ext uri="{FF2B5EF4-FFF2-40B4-BE49-F238E27FC236}">
                <a16:creationId xmlns:a16="http://schemas.microsoft.com/office/drawing/2014/main" id="{EACCF6F0-9164-46A7-B527-64DACCED3B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04196" y="3169709"/>
            <a:ext cx="2499360" cy="1874520"/>
          </a:xfrm>
          <a:prstGeom prst="rect">
            <a:avLst/>
          </a:prstGeom>
        </p:spPr>
      </p:pic>
      <p:pic>
        <p:nvPicPr>
          <p:cNvPr id="20" name="Picture 19">
            <a:extLst>
              <a:ext uri="{FF2B5EF4-FFF2-40B4-BE49-F238E27FC236}">
                <a16:creationId xmlns:a16="http://schemas.microsoft.com/office/drawing/2014/main" id="{17A77B98-1CAB-483C-8253-FEA5AEC9EF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6080079" y="4186133"/>
            <a:ext cx="2738120" cy="2053590"/>
          </a:xfrm>
          <a:prstGeom prst="rect">
            <a:avLst/>
          </a:prstGeom>
        </p:spPr>
      </p:pic>
    </p:spTree>
    <p:extLst>
      <p:ext uri="{BB962C8B-B14F-4D97-AF65-F5344CB8AC3E}">
        <p14:creationId xmlns:p14="http://schemas.microsoft.com/office/powerpoint/2010/main" val="2340511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3CCBB68-CEDD-4797-9461-7539F3D798BE}"/>
              </a:ext>
            </a:extLst>
          </p:cNvPr>
          <p:cNvSpPr>
            <a:spLocks noGrp="1"/>
          </p:cNvSpPr>
          <p:nvPr>
            <p:ph type="pic" sz="quarter" idx="10"/>
          </p:nvPr>
        </p:nvSpPr>
        <p:spPr/>
      </p:sp>
      <p:sp>
        <p:nvSpPr>
          <p:cNvPr id="3" name="Rectangle 2">
            <a:extLst>
              <a:ext uri="{FF2B5EF4-FFF2-40B4-BE49-F238E27FC236}">
                <a16:creationId xmlns:a16="http://schemas.microsoft.com/office/drawing/2014/main" id="{E886B0E7-5B44-40B6-ABD4-31BEE60EED52}"/>
              </a:ext>
            </a:extLst>
          </p:cNvPr>
          <p:cNvSpPr/>
          <p:nvPr/>
        </p:nvSpPr>
        <p:spPr>
          <a:xfrm>
            <a:off x="160513" y="119448"/>
            <a:ext cx="12031487" cy="2400657"/>
          </a:xfrm>
          <a:prstGeom prst="rect">
            <a:avLst/>
          </a:prstGeom>
        </p:spPr>
        <p:txBody>
          <a:bodyPr wrap="square">
            <a:spAutoFit/>
          </a:bodyPr>
          <a:lstStyle/>
          <a:p>
            <a:pPr defTabSz="685800"/>
            <a:r>
              <a:rPr lang="en-GB" sz="3600" b="1" dirty="0">
                <a:solidFill>
                  <a:prstClr val="black"/>
                </a:solidFill>
                <a:latin typeface="+mj-lt"/>
              </a:rPr>
              <a:t>Maths Manipulatives - </a:t>
            </a:r>
            <a:r>
              <a:rPr lang="en-GB" sz="3600" b="1" dirty="0">
                <a:highlight>
                  <a:srgbClr val="FFFF00"/>
                </a:highlight>
                <a:latin typeface="+mj-lt"/>
              </a:rPr>
              <a:t>Concrete</a:t>
            </a:r>
          </a:p>
          <a:p>
            <a:pPr defTabSz="685800"/>
            <a:r>
              <a:rPr lang="en-GB" sz="2800" dirty="0">
                <a:solidFill>
                  <a:prstClr val="black"/>
                </a:solidFill>
                <a:latin typeface="+mj-lt"/>
              </a:rPr>
              <a:t>These allow pupils who are learning new ideas to create a visual image and help embed their understanding. Here are some of the resources that are useful to use:</a:t>
            </a:r>
          </a:p>
          <a:p>
            <a:pPr defTabSz="685800"/>
            <a:endParaRPr lang="en-US" sz="3000" dirty="0">
              <a:solidFill>
                <a:prstClr val="black"/>
              </a:solidFill>
              <a:latin typeface="Calibri" panose="020F0502020204030204"/>
            </a:endParaRPr>
          </a:p>
        </p:txBody>
      </p:sp>
      <p:sp>
        <p:nvSpPr>
          <p:cNvPr id="4" name="TextBox 3">
            <a:extLst>
              <a:ext uri="{FF2B5EF4-FFF2-40B4-BE49-F238E27FC236}">
                <a16:creationId xmlns:a16="http://schemas.microsoft.com/office/drawing/2014/main" id="{125C3818-93A8-4D32-BF56-BE2E93EE6ABE}"/>
              </a:ext>
            </a:extLst>
          </p:cNvPr>
          <p:cNvSpPr txBox="1"/>
          <p:nvPr/>
        </p:nvSpPr>
        <p:spPr>
          <a:xfrm>
            <a:off x="1981286" y="1841411"/>
            <a:ext cx="2793077" cy="2554545"/>
          </a:xfrm>
          <a:prstGeom prst="rect">
            <a:avLst/>
          </a:prstGeom>
          <a:noFill/>
        </p:spPr>
        <p:txBody>
          <a:bodyPr wrap="square" rtlCol="0">
            <a:spAutoFit/>
          </a:bodyPr>
          <a:lstStyle/>
          <a:p>
            <a:pPr defTabSz="685800"/>
            <a:r>
              <a:rPr lang="en-GB" sz="2000" b="1" dirty="0">
                <a:solidFill>
                  <a:prstClr val="black"/>
                </a:solidFill>
              </a:rPr>
              <a:t>Dienes</a:t>
            </a:r>
          </a:p>
          <a:p>
            <a:pPr defTabSz="685800"/>
            <a:r>
              <a:rPr lang="en-GB" sz="2000" dirty="0">
                <a:solidFill>
                  <a:prstClr val="black"/>
                </a:solidFill>
              </a:rPr>
              <a:t>Great for developing an understanding of place value. Also for exploring the idea of regrouping in addition and subtraction</a:t>
            </a:r>
          </a:p>
        </p:txBody>
      </p:sp>
      <p:sp>
        <p:nvSpPr>
          <p:cNvPr id="5" name="TextBox 4">
            <a:extLst>
              <a:ext uri="{FF2B5EF4-FFF2-40B4-BE49-F238E27FC236}">
                <a16:creationId xmlns:a16="http://schemas.microsoft.com/office/drawing/2014/main" id="{08EC9995-8EC6-48A4-9B4C-BB588E9C71A4}"/>
              </a:ext>
            </a:extLst>
          </p:cNvPr>
          <p:cNvSpPr txBox="1"/>
          <p:nvPr/>
        </p:nvSpPr>
        <p:spPr>
          <a:xfrm>
            <a:off x="8994371" y="1895249"/>
            <a:ext cx="2793077" cy="1531188"/>
          </a:xfrm>
          <a:prstGeom prst="rect">
            <a:avLst/>
          </a:prstGeom>
          <a:noFill/>
        </p:spPr>
        <p:txBody>
          <a:bodyPr wrap="square" rtlCol="0">
            <a:spAutoFit/>
          </a:bodyPr>
          <a:lstStyle/>
          <a:p>
            <a:pPr defTabSz="685800"/>
            <a:r>
              <a:rPr lang="en-GB" sz="2000" b="1" dirty="0">
                <a:solidFill>
                  <a:prstClr val="black"/>
                </a:solidFill>
              </a:rPr>
              <a:t>Numicon</a:t>
            </a:r>
          </a:p>
          <a:p>
            <a:pPr defTabSz="685800"/>
            <a:r>
              <a:rPr lang="en-GB" sz="2000" dirty="0">
                <a:solidFill>
                  <a:prstClr val="black"/>
                </a:solidFill>
              </a:rPr>
              <a:t>Great for developing number sense and relationships.</a:t>
            </a:r>
          </a:p>
          <a:p>
            <a:pPr defTabSz="685800"/>
            <a:endParaRPr lang="en-GB" sz="1350"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BEF472D4-08CC-4AC4-96C8-D3E64265B815}"/>
              </a:ext>
            </a:extLst>
          </p:cNvPr>
          <p:cNvSpPr txBox="1"/>
          <p:nvPr/>
        </p:nvSpPr>
        <p:spPr>
          <a:xfrm>
            <a:off x="2269375" y="4401916"/>
            <a:ext cx="2216900" cy="1631216"/>
          </a:xfrm>
          <a:prstGeom prst="rect">
            <a:avLst/>
          </a:prstGeom>
          <a:noFill/>
        </p:spPr>
        <p:txBody>
          <a:bodyPr wrap="square" rtlCol="0">
            <a:spAutoFit/>
          </a:bodyPr>
          <a:lstStyle/>
          <a:p>
            <a:pPr defTabSz="685800"/>
            <a:r>
              <a:rPr lang="en-GB" sz="2000" dirty="0">
                <a:solidFill>
                  <a:prstClr val="black"/>
                </a:solidFill>
              </a:rPr>
              <a:t>Wooden or plastic clothes are good for looking at number bonds.</a:t>
            </a:r>
          </a:p>
        </p:txBody>
      </p:sp>
      <p:sp>
        <p:nvSpPr>
          <p:cNvPr id="7" name="TextBox 6">
            <a:extLst>
              <a:ext uri="{FF2B5EF4-FFF2-40B4-BE49-F238E27FC236}">
                <a16:creationId xmlns:a16="http://schemas.microsoft.com/office/drawing/2014/main" id="{21CAE2A4-A9C8-4221-B458-A836F3C31E90}"/>
              </a:ext>
            </a:extLst>
          </p:cNvPr>
          <p:cNvSpPr txBox="1"/>
          <p:nvPr/>
        </p:nvSpPr>
        <p:spPr>
          <a:xfrm>
            <a:off x="8556135" y="4401916"/>
            <a:ext cx="1922318" cy="707886"/>
          </a:xfrm>
          <a:prstGeom prst="rect">
            <a:avLst/>
          </a:prstGeom>
          <a:noFill/>
        </p:spPr>
        <p:txBody>
          <a:bodyPr wrap="square" rtlCol="0">
            <a:spAutoFit/>
          </a:bodyPr>
          <a:lstStyle/>
          <a:p>
            <a:pPr defTabSz="685800"/>
            <a:r>
              <a:rPr lang="en-GB" sz="2000" dirty="0">
                <a:solidFill>
                  <a:prstClr val="black"/>
                </a:solidFill>
              </a:rPr>
              <a:t>Place Value counters</a:t>
            </a:r>
          </a:p>
        </p:txBody>
      </p:sp>
      <p:pic>
        <p:nvPicPr>
          <p:cNvPr id="8" name="Picture 7">
            <a:extLst>
              <a:ext uri="{FF2B5EF4-FFF2-40B4-BE49-F238E27FC236}">
                <a16:creationId xmlns:a16="http://schemas.microsoft.com/office/drawing/2014/main" id="{BC304663-A31C-4547-BC28-206BE900061B}"/>
              </a:ext>
            </a:extLst>
          </p:cNvPr>
          <p:cNvPicPr>
            <a:picLocks noChangeAspect="1"/>
          </p:cNvPicPr>
          <p:nvPr/>
        </p:nvPicPr>
        <p:blipFill>
          <a:blip r:embed="rId3"/>
          <a:stretch>
            <a:fillRect/>
          </a:stretch>
        </p:blipFill>
        <p:spPr>
          <a:xfrm>
            <a:off x="308755" y="2082787"/>
            <a:ext cx="1593562" cy="1318810"/>
          </a:xfrm>
          <a:prstGeom prst="rect">
            <a:avLst/>
          </a:prstGeom>
        </p:spPr>
      </p:pic>
      <p:pic>
        <p:nvPicPr>
          <p:cNvPr id="9" name="Picture 8">
            <a:extLst>
              <a:ext uri="{FF2B5EF4-FFF2-40B4-BE49-F238E27FC236}">
                <a16:creationId xmlns:a16="http://schemas.microsoft.com/office/drawing/2014/main" id="{15134A54-0FA1-45CB-9074-1157272880C9}"/>
              </a:ext>
            </a:extLst>
          </p:cNvPr>
          <p:cNvPicPr>
            <a:picLocks noChangeAspect="1"/>
          </p:cNvPicPr>
          <p:nvPr/>
        </p:nvPicPr>
        <p:blipFill>
          <a:blip r:embed="rId4"/>
          <a:stretch>
            <a:fillRect/>
          </a:stretch>
        </p:blipFill>
        <p:spPr>
          <a:xfrm>
            <a:off x="6332480" y="1841411"/>
            <a:ext cx="2223655" cy="1767521"/>
          </a:xfrm>
          <a:prstGeom prst="rect">
            <a:avLst/>
          </a:prstGeom>
        </p:spPr>
      </p:pic>
      <p:pic>
        <p:nvPicPr>
          <p:cNvPr id="10" name="Picture 9">
            <a:extLst>
              <a:ext uri="{FF2B5EF4-FFF2-40B4-BE49-F238E27FC236}">
                <a16:creationId xmlns:a16="http://schemas.microsoft.com/office/drawing/2014/main" id="{2ED57F7B-3846-41B1-B1AA-9D317A828940}"/>
              </a:ext>
            </a:extLst>
          </p:cNvPr>
          <p:cNvPicPr>
            <a:picLocks noChangeAspect="1"/>
          </p:cNvPicPr>
          <p:nvPr/>
        </p:nvPicPr>
        <p:blipFill>
          <a:blip r:embed="rId5"/>
          <a:stretch>
            <a:fillRect/>
          </a:stretch>
        </p:blipFill>
        <p:spPr>
          <a:xfrm>
            <a:off x="311762" y="4401916"/>
            <a:ext cx="1789143" cy="1421511"/>
          </a:xfrm>
          <a:prstGeom prst="rect">
            <a:avLst/>
          </a:prstGeom>
        </p:spPr>
      </p:pic>
      <p:pic>
        <p:nvPicPr>
          <p:cNvPr id="11" name="Picture 10">
            <a:extLst>
              <a:ext uri="{FF2B5EF4-FFF2-40B4-BE49-F238E27FC236}">
                <a16:creationId xmlns:a16="http://schemas.microsoft.com/office/drawing/2014/main" id="{4EC92045-0DDF-47B3-BF27-B12C26EE5404}"/>
              </a:ext>
            </a:extLst>
          </p:cNvPr>
          <p:cNvPicPr>
            <a:picLocks noChangeAspect="1"/>
          </p:cNvPicPr>
          <p:nvPr/>
        </p:nvPicPr>
        <p:blipFill>
          <a:blip r:embed="rId6"/>
          <a:stretch>
            <a:fillRect/>
          </a:stretch>
        </p:blipFill>
        <p:spPr>
          <a:xfrm>
            <a:off x="6096000" y="4401916"/>
            <a:ext cx="1984907" cy="1093146"/>
          </a:xfrm>
          <a:prstGeom prst="rect">
            <a:avLst/>
          </a:prstGeom>
        </p:spPr>
      </p:pic>
    </p:spTree>
    <p:extLst>
      <p:ext uri="{BB962C8B-B14F-4D97-AF65-F5344CB8AC3E}">
        <p14:creationId xmlns:p14="http://schemas.microsoft.com/office/powerpoint/2010/main" val="2349329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28B5410-EA8E-4F3E-AC97-E8FE87C4637F}"/>
              </a:ext>
            </a:extLst>
          </p:cNvPr>
          <p:cNvSpPr>
            <a:spLocks noGrp="1"/>
          </p:cNvSpPr>
          <p:nvPr>
            <p:ph type="pic" sz="quarter" idx="10"/>
          </p:nvPr>
        </p:nvSpPr>
        <p:spPr/>
      </p:sp>
      <p:pic>
        <p:nvPicPr>
          <p:cNvPr id="4" name="Picture 3">
            <a:extLst>
              <a:ext uri="{FF2B5EF4-FFF2-40B4-BE49-F238E27FC236}">
                <a16:creationId xmlns:a16="http://schemas.microsoft.com/office/drawing/2014/main" id="{F90B9F8F-DF3C-4F48-A4A8-1ECC8AE478B2}"/>
              </a:ext>
            </a:extLst>
          </p:cNvPr>
          <p:cNvPicPr>
            <a:picLocks noChangeAspect="1"/>
          </p:cNvPicPr>
          <p:nvPr/>
        </p:nvPicPr>
        <p:blipFill>
          <a:blip r:embed="rId3"/>
          <a:stretch>
            <a:fillRect/>
          </a:stretch>
        </p:blipFill>
        <p:spPr>
          <a:xfrm>
            <a:off x="6829265" y="1362935"/>
            <a:ext cx="3579518" cy="978830"/>
          </a:xfrm>
          <a:prstGeom prst="rect">
            <a:avLst/>
          </a:prstGeom>
        </p:spPr>
      </p:pic>
      <p:pic>
        <p:nvPicPr>
          <p:cNvPr id="6" name="Picture 5">
            <a:extLst>
              <a:ext uri="{FF2B5EF4-FFF2-40B4-BE49-F238E27FC236}">
                <a16:creationId xmlns:a16="http://schemas.microsoft.com/office/drawing/2014/main" id="{3BA422A9-3ADF-4ED7-8BD8-E9E522374AD5}"/>
              </a:ext>
            </a:extLst>
          </p:cNvPr>
          <p:cNvPicPr>
            <a:picLocks noChangeAspect="1"/>
          </p:cNvPicPr>
          <p:nvPr/>
        </p:nvPicPr>
        <p:blipFill>
          <a:blip r:embed="rId4"/>
          <a:stretch>
            <a:fillRect/>
          </a:stretch>
        </p:blipFill>
        <p:spPr>
          <a:xfrm>
            <a:off x="5560463" y="4368503"/>
            <a:ext cx="2537604" cy="1315335"/>
          </a:xfrm>
          <a:prstGeom prst="rect">
            <a:avLst/>
          </a:prstGeom>
        </p:spPr>
      </p:pic>
      <p:pic>
        <p:nvPicPr>
          <p:cNvPr id="7" name="Picture 6">
            <a:extLst>
              <a:ext uri="{FF2B5EF4-FFF2-40B4-BE49-F238E27FC236}">
                <a16:creationId xmlns:a16="http://schemas.microsoft.com/office/drawing/2014/main" id="{9944D3D3-3884-4D8B-B952-D8AE003B1DA6}"/>
              </a:ext>
            </a:extLst>
          </p:cNvPr>
          <p:cNvPicPr>
            <a:picLocks noChangeAspect="1"/>
          </p:cNvPicPr>
          <p:nvPr/>
        </p:nvPicPr>
        <p:blipFill>
          <a:blip r:embed="rId5"/>
          <a:stretch>
            <a:fillRect/>
          </a:stretch>
        </p:blipFill>
        <p:spPr>
          <a:xfrm>
            <a:off x="2437306" y="4629136"/>
            <a:ext cx="2543530" cy="864515"/>
          </a:xfrm>
          <a:prstGeom prst="rect">
            <a:avLst/>
          </a:prstGeom>
        </p:spPr>
      </p:pic>
      <p:pic>
        <p:nvPicPr>
          <p:cNvPr id="8" name="Picture 7" descr="Screen Clipping">
            <a:extLst>
              <a:ext uri="{FF2B5EF4-FFF2-40B4-BE49-F238E27FC236}">
                <a16:creationId xmlns:a16="http://schemas.microsoft.com/office/drawing/2014/main" id="{75244998-A696-4FA8-9146-3DBE371EBD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685" y="519081"/>
            <a:ext cx="3393293" cy="2559853"/>
          </a:xfrm>
          <a:prstGeom prst="rect">
            <a:avLst/>
          </a:prstGeom>
        </p:spPr>
      </p:pic>
      <p:sp>
        <p:nvSpPr>
          <p:cNvPr id="9" name="TextBox 8">
            <a:extLst>
              <a:ext uri="{FF2B5EF4-FFF2-40B4-BE49-F238E27FC236}">
                <a16:creationId xmlns:a16="http://schemas.microsoft.com/office/drawing/2014/main" id="{FE9D2DFB-6844-4F6F-8420-147CE5CED57E}"/>
              </a:ext>
            </a:extLst>
          </p:cNvPr>
          <p:cNvSpPr txBox="1"/>
          <p:nvPr/>
        </p:nvSpPr>
        <p:spPr>
          <a:xfrm>
            <a:off x="3572978" y="228863"/>
            <a:ext cx="3432532" cy="1077218"/>
          </a:xfrm>
          <a:prstGeom prst="rect">
            <a:avLst/>
          </a:prstGeom>
          <a:noFill/>
        </p:spPr>
        <p:txBody>
          <a:bodyPr wrap="square" rtlCol="0">
            <a:spAutoFit/>
          </a:bodyPr>
          <a:lstStyle/>
          <a:p>
            <a:pPr defTabSz="685800"/>
            <a:r>
              <a:rPr lang="en-GB" sz="3200" dirty="0">
                <a:solidFill>
                  <a:prstClr val="black"/>
                </a:solidFill>
                <a:latin typeface="+mj-lt"/>
              </a:rPr>
              <a:t>Part Whole Model</a:t>
            </a:r>
          </a:p>
        </p:txBody>
      </p:sp>
      <p:sp>
        <p:nvSpPr>
          <p:cNvPr id="10" name="TextBox 9">
            <a:extLst>
              <a:ext uri="{FF2B5EF4-FFF2-40B4-BE49-F238E27FC236}">
                <a16:creationId xmlns:a16="http://schemas.microsoft.com/office/drawing/2014/main" id="{C39C7242-0F77-4AC6-84DD-56970CB8218C}"/>
              </a:ext>
            </a:extLst>
          </p:cNvPr>
          <p:cNvSpPr txBox="1"/>
          <p:nvPr/>
        </p:nvSpPr>
        <p:spPr>
          <a:xfrm>
            <a:off x="7324078" y="2599726"/>
            <a:ext cx="4311723" cy="584775"/>
          </a:xfrm>
          <a:prstGeom prst="rect">
            <a:avLst/>
          </a:prstGeom>
          <a:noFill/>
        </p:spPr>
        <p:txBody>
          <a:bodyPr wrap="square" rtlCol="0">
            <a:spAutoFit/>
          </a:bodyPr>
          <a:lstStyle/>
          <a:p>
            <a:pPr defTabSz="685800"/>
            <a:r>
              <a:rPr lang="en-GB" sz="3200" dirty="0">
                <a:solidFill>
                  <a:prstClr val="black"/>
                </a:solidFill>
                <a:latin typeface="+mj-lt"/>
              </a:rPr>
              <a:t>Bar Models</a:t>
            </a:r>
          </a:p>
        </p:txBody>
      </p:sp>
      <p:sp>
        <p:nvSpPr>
          <p:cNvPr id="11" name="TextBox 10">
            <a:extLst>
              <a:ext uri="{FF2B5EF4-FFF2-40B4-BE49-F238E27FC236}">
                <a16:creationId xmlns:a16="http://schemas.microsoft.com/office/drawing/2014/main" id="{160E10A4-72CA-4C36-ABE8-A23A236E1BC5}"/>
              </a:ext>
            </a:extLst>
          </p:cNvPr>
          <p:cNvSpPr txBox="1"/>
          <p:nvPr/>
        </p:nvSpPr>
        <p:spPr>
          <a:xfrm>
            <a:off x="2985041" y="3507527"/>
            <a:ext cx="3844224" cy="584775"/>
          </a:xfrm>
          <a:prstGeom prst="rect">
            <a:avLst/>
          </a:prstGeom>
          <a:noFill/>
        </p:spPr>
        <p:txBody>
          <a:bodyPr wrap="square" rtlCol="0">
            <a:spAutoFit/>
          </a:bodyPr>
          <a:lstStyle/>
          <a:p>
            <a:pPr defTabSz="685800"/>
            <a:r>
              <a:rPr lang="en-GB" sz="3200" dirty="0">
                <a:solidFill>
                  <a:prstClr val="black"/>
                </a:solidFill>
                <a:latin typeface="+mj-lt"/>
              </a:rPr>
              <a:t>5 and 10 frames</a:t>
            </a:r>
          </a:p>
        </p:txBody>
      </p:sp>
      <p:sp>
        <p:nvSpPr>
          <p:cNvPr id="3" name="TextBox 2">
            <a:extLst>
              <a:ext uri="{FF2B5EF4-FFF2-40B4-BE49-F238E27FC236}">
                <a16:creationId xmlns:a16="http://schemas.microsoft.com/office/drawing/2014/main" id="{4F640BE2-3E75-42A9-B4F7-63D85791493C}"/>
              </a:ext>
            </a:extLst>
          </p:cNvPr>
          <p:cNvSpPr txBox="1"/>
          <p:nvPr/>
        </p:nvSpPr>
        <p:spPr>
          <a:xfrm>
            <a:off x="8620217" y="228863"/>
            <a:ext cx="3392098" cy="707886"/>
          </a:xfrm>
          <a:prstGeom prst="rect">
            <a:avLst/>
          </a:prstGeom>
          <a:noFill/>
        </p:spPr>
        <p:txBody>
          <a:bodyPr wrap="square" rtlCol="0">
            <a:spAutoFit/>
          </a:bodyPr>
          <a:lstStyle/>
          <a:p>
            <a:r>
              <a:rPr lang="en-GB" sz="3600" dirty="0">
                <a:highlight>
                  <a:srgbClr val="FFFF00"/>
                </a:highlight>
                <a:latin typeface="+mj-lt"/>
              </a:rPr>
              <a:t>Pictoria</a:t>
            </a:r>
            <a:r>
              <a:rPr lang="en-GB" sz="4000" dirty="0">
                <a:highlight>
                  <a:srgbClr val="FFFF00"/>
                </a:highlight>
                <a:latin typeface="+mj-lt"/>
              </a:rPr>
              <a:t>l</a:t>
            </a:r>
          </a:p>
        </p:txBody>
      </p:sp>
    </p:spTree>
    <p:extLst>
      <p:ext uri="{BB962C8B-B14F-4D97-AF65-F5344CB8AC3E}">
        <p14:creationId xmlns:p14="http://schemas.microsoft.com/office/powerpoint/2010/main" val="1249769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F019FB-CE1F-427A-87C6-66D1D43B299B}"/>
              </a:ext>
            </a:extLst>
          </p:cNvPr>
          <p:cNvSpPr/>
          <p:nvPr/>
        </p:nvSpPr>
        <p:spPr>
          <a:xfrm>
            <a:off x="1236117" y="607152"/>
            <a:ext cx="8875292" cy="2185214"/>
          </a:xfrm>
          <a:prstGeom prst="rect">
            <a:avLst/>
          </a:prstGeom>
        </p:spPr>
        <p:txBody>
          <a:bodyPr wrap="square">
            <a:spAutoFit/>
          </a:bodyPr>
          <a:lstStyle/>
          <a:p>
            <a:pPr algn="ctr"/>
            <a:r>
              <a:rPr lang="en-GB" sz="3600" b="1" dirty="0">
                <a:solidFill>
                  <a:schemeClr val="bg1"/>
                </a:solidFill>
                <a:latin typeface="+mj-lt"/>
              </a:rPr>
              <a:t>Number Smash</a:t>
            </a:r>
          </a:p>
          <a:p>
            <a:endParaRPr lang="en-GB" sz="2800" dirty="0">
              <a:solidFill>
                <a:schemeClr val="bg1"/>
              </a:solidFill>
            </a:endParaRPr>
          </a:p>
          <a:p>
            <a:endParaRPr lang="en-GB" sz="2800" dirty="0">
              <a:solidFill>
                <a:schemeClr val="bg1"/>
              </a:solidFill>
            </a:endParaRPr>
          </a:p>
          <a:p>
            <a:r>
              <a:rPr lang="en-GB" sz="4400" dirty="0">
                <a:solidFill>
                  <a:schemeClr val="bg1"/>
                </a:solidFill>
              </a:rPr>
              <a:t>Make 43</a:t>
            </a:r>
          </a:p>
        </p:txBody>
      </p:sp>
      <p:pic>
        <p:nvPicPr>
          <p:cNvPr id="3" name="Picture 2">
            <a:extLst>
              <a:ext uri="{FF2B5EF4-FFF2-40B4-BE49-F238E27FC236}">
                <a16:creationId xmlns:a16="http://schemas.microsoft.com/office/drawing/2014/main" id="{67063A0F-096A-4760-AEA5-D7406CCC20B8}"/>
              </a:ext>
            </a:extLst>
          </p:cNvPr>
          <p:cNvPicPr>
            <a:picLocks noChangeAspect="1"/>
          </p:cNvPicPr>
          <p:nvPr/>
        </p:nvPicPr>
        <p:blipFill>
          <a:blip r:embed="rId3"/>
          <a:stretch>
            <a:fillRect/>
          </a:stretch>
        </p:blipFill>
        <p:spPr>
          <a:xfrm>
            <a:off x="4078357" y="1322563"/>
            <a:ext cx="5315351" cy="5236149"/>
          </a:xfrm>
          <a:prstGeom prst="rect">
            <a:avLst/>
          </a:prstGeom>
        </p:spPr>
      </p:pic>
    </p:spTree>
    <p:extLst>
      <p:ext uri="{BB962C8B-B14F-4D97-AF65-F5344CB8AC3E}">
        <p14:creationId xmlns:p14="http://schemas.microsoft.com/office/powerpoint/2010/main" val="1310662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446EDDD-443C-459A-AD52-2246BC8D711F}"/>
              </a:ext>
            </a:extLst>
          </p:cNvPr>
          <p:cNvSpPr>
            <a:spLocks noGrp="1"/>
          </p:cNvSpPr>
          <p:nvPr>
            <p:ph type="pic" sz="quarter" idx="10"/>
          </p:nvPr>
        </p:nvSpPr>
        <p:spPr/>
      </p:sp>
      <p:sp>
        <p:nvSpPr>
          <p:cNvPr id="3" name="Rectangle 2">
            <a:extLst>
              <a:ext uri="{FF2B5EF4-FFF2-40B4-BE49-F238E27FC236}">
                <a16:creationId xmlns:a16="http://schemas.microsoft.com/office/drawing/2014/main" id="{6F41DE3F-6580-4071-B7C2-32C7DF87919B}"/>
              </a:ext>
            </a:extLst>
          </p:cNvPr>
          <p:cNvSpPr/>
          <p:nvPr/>
        </p:nvSpPr>
        <p:spPr>
          <a:xfrm>
            <a:off x="207818" y="3914337"/>
            <a:ext cx="11776364" cy="830997"/>
          </a:xfrm>
          <a:prstGeom prst="rect">
            <a:avLst/>
          </a:prstGeom>
        </p:spPr>
        <p:txBody>
          <a:bodyPr wrap="square">
            <a:spAutoFit/>
          </a:bodyPr>
          <a:lstStyle/>
          <a:p>
            <a:r>
              <a:rPr lang="en-GB" sz="2400" dirty="0">
                <a:latin typeface="SassoonPrimaryInfant" pitchFamily="2" charset="0"/>
              </a:rPr>
              <a:t> </a:t>
            </a:r>
          </a:p>
          <a:p>
            <a:r>
              <a:rPr lang="en-GB" sz="2400" dirty="0">
                <a:latin typeface="SassoonPrimaryInfant" pitchFamily="2" charset="0"/>
              </a:rPr>
              <a:t>. </a:t>
            </a:r>
          </a:p>
        </p:txBody>
      </p:sp>
      <p:sp>
        <p:nvSpPr>
          <p:cNvPr id="4" name="Rectangle 3">
            <a:extLst>
              <a:ext uri="{FF2B5EF4-FFF2-40B4-BE49-F238E27FC236}">
                <a16:creationId xmlns:a16="http://schemas.microsoft.com/office/drawing/2014/main" id="{8A87E778-3CE2-480D-BA16-C10E76B4A1B5}"/>
              </a:ext>
            </a:extLst>
          </p:cNvPr>
          <p:cNvSpPr/>
          <p:nvPr/>
        </p:nvSpPr>
        <p:spPr>
          <a:xfrm rot="20210644">
            <a:off x="-105175" y="2207856"/>
            <a:ext cx="4729133" cy="769441"/>
          </a:xfrm>
          <a:prstGeom prst="rect">
            <a:avLst/>
          </a:prstGeom>
          <a:noFill/>
        </p:spPr>
        <p:txBody>
          <a:bodyPr wrap="square" lIns="91440" tIns="45720" rIns="91440" bIns="45720">
            <a:spAutoFit/>
          </a:bodyPr>
          <a:lstStyle/>
          <a:p>
            <a:pPr algn="ctr"/>
            <a:r>
              <a:rPr lang="en-US" sz="4400" b="1" dirty="0">
                <a:ln w="6600">
                  <a:solidFill>
                    <a:schemeClr val="accent2"/>
                  </a:solidFill>
                  <a:prstDash val="solid"/>
                </a:ln>
                <a:solidFill>
                  <a:srgbClr val="FFFFFF"/>
                </a:solidFill>
                <a:effectLst>
                  <a:outerShdw dist="38100" dir="2700000" algn="tl" rotWithShape="0">
                    <a:schemeClr val="accent2"/>
                  </a:outerShdw>
                </a:effectLst>
              </a:rPr>
              <a:t>communication</a:t>
            </a:r>
          </a:p>
        </p:txBody>
      </p:sp>
      <p:sp>
        <p:nvSpPr>
          <p:cNvPr id="6" name="Rectangle 5">
            <a:extLst>
              <a:ext uri="{FF2B5EF4-FFF2-40B4-BE49-F238E27FC236}">
                <a16:creationId xmlns:a16="http://schemas.microsoft.com/office/drawing/2014/main" id="{1F03E511-2BC0-4C8F-8A73-2EF5914D7522}"/>
              </a:ext>
            </a:extLst>
          </p:cNvPr>
          <p:cNvSpPr/>
          <p:nvPr/>
        </p:nvSpPr>
        <p:spPr>
          <a:xfrm>
            <a:off x="2779065" y="5952002"/>
            <a:ext cx="6942670"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6">
                    <a:lumMod val="60000"/>
                    <a:lumOff val="40000"/>
                  </a:schemeClr>
                </a:solidFill>
                <a:effectLst/>
              </a:rPr>
              <a:t>Mathematical language</a:t>
            </a:r>
          </a:p>
        </p:txBody>
      </p:sp>
      <p:sp>
        <p:nvSpPr>
          <p:cNvPr id="9" name="Rectangle 8">
            <a:extLst>
              <a:ext uri="{FF2B5EF4-FFF2-40B4-BE49-F238E27FC236}">
                <a16:creationId xmlns:a16="http://schemas.microsoft.com/office/drawing/2014/main" id="{A57DD917-E4C0-469E-9DF1-EAAE14C7E2AE}"/>
              </a:ext>
            </a:extLst>
          </p:cNvPr>
          <p:cNvSpPr/>
          <p:nvPr/>
        </p:nvSpPr>
        <p:spPr>
          <a:xfrm>
            <a:off x="207818" y="871753"/>
            <a:ext cx="2951958" cy="923330"/>
          </a:xfrm>
          <a:prstGeom prst="rect">
            <a:avLst/>
          </a:prstGeom>
          <a:noFill/>
        </p:spPr>
        <p:txBody>
          <a:bodyPr wrap="square" lIns="91440" tIns="45720" rIns="91440" bIns="45720">
            <a:spAutoFit/>
          </a:bodyPr>
          <a:lstStyle/>
          <a:p>
            <a:pPr lvl="0" algn="ctr"/>
            <a:r>
              <a:rPr lang="en-US" sz="5400" b="1" dirty="0">
                <a:ln w="12700" cmpd="sng">
                  <a:solidFill>
                    <a:srgbClr val="FFC000"/>
                  </a:solidFill>
                  <a:prstDash val="solid"/>
                </a:ln>
                <a:solidFill>
                  <a:srgbClr val="FF33CC"/>
                </a:solidFill>
              </a:rPr>
              <a:t>explain</a:t>
            </a:r>
          </a:p>
        </p:txBody>
      </p:sp>
      <p:sp>
        <p:nvSpPr>
          <p:cNvPr id="10" name="Rectangle 9">
            <a:extLst>
              <a:ext uri="{FF2B5EF4-FFF2-40B4-BE49-F238E27FC236}">
                <a16:creationId xmlns:a16="http://schemas.microsoft.com/office/drawing/2014/main" id="{F6108B28-6E75-4730-9862-8041475A9B22}"/>
              </a:ext>
            </a:extLst>
          </p:cNvPr>
          <p:cNvSpPr/>
          <p:nvPr/>
        </p:nvSpPr>
        <p:spPr>
          <a:xfrm>
            <a:off x="2234975" y="3406505"/>
            <a:ext cx="1962845" cy="923330"/>
          </a:xfrm>
          <a:prstGeom prst="rect">
            <a:avLst/>
          </a:prstGeom>
        </p:spPr>
        <p:txBody>
          <a:bodyPr wrap="none">
            <a:spAutoFit/>
          </a:bodyPr>
          <a:lstStyle/>
          <a:p>
            <a:pPr lvl="0" algn="ctr"/>
            <a:r>
              <a:rPr lang="en-US" sz="5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rPr>
              <a:t>justify</a:t>
            </a:r>
          </a:p>
        </p:txBody>
      </p:sp>
      <p:sp>
        <p:nvSpPr>
          <p:cNvPr id="11" name="Rectangle 10">
            <a:extLst>
              <a:ext uri="{FF2B5EF4-FFF2-40B4-BE49-F238E27FC236}">
                <a16:creationId xmlns:a16="http://schemas.microsoft.com/office/drawing/2014/main" id="{BCD519B2-1B9B-42F6-9D05-B12C589B2353}"/>
              </a:ext>
            </a:extLst>
          </p:cNvPr>
          <p:cNvSpPr/>
          <p:nvPr/>
        </p:nvSpPr>
        <p:spPr>
          <a:xfrm>
            <a:off x="10007153" y="2148141"/>
            <a:ext cx="1833259" cy="923330"/>
          </a:xfrm>
          <a:prstGeom prst="rect">
            <a:avLst/>
          </a:prstGeom>
        </p:spPr>
        <p:txBody>
          <a:bodyPr wrap="none">
            <a:spAutoFit/>
          </a:bodyPr>
          <a:lstStyle/>
          <a:p>
            <a:pPr lvl="0" algn="ctr"/>
            <a:r>
              <a:rPr lang="en-US" sz="5400" b="1" dirty="0">
                <a:ln w="12700" cmpd="sng">
                  <a:solidFill>
                    <a:srgbClr val="FFC000"/>
                  </a:solidFill>
                  <a:prstDash val="solid"/>
                </a:ln>
                <a:solidFill>
                  <a:srgbClr val="FFFF00"/>
                </a:solidFill>
              </a:rPr>
              <a:t>prove</a:t>
            </a:r>
          </a:p>
        </p:txBody>
      </p:sp>
      <p:sp>
        <p:nvSpPr>
          <p:cNvPr id="12" name="Rectangle 11">
            <a:extLst>
              <a:ext uri="{FF2B5EF4-FFF2-40B4-BE49-F238E27FC236}">
                <a16:creationId xmlns:a16="http://schemas.microsoft.com/office/drawing/2014/main" id="{B9769DCB-E264-4532-9D48-DE71CB3D6229}"/>
              </a:ext>
            </a:extLst>
          </p:cNvPr>
          <p:cNvSpPr/>
          <p:nvPr/>
        </p:nvSpPr>
        <p:spPr>
          <a:xfrm>
            <a:off x="8577549" y="1030457"/>
            <a:ext cx="1962845" cy="923330"/>
          </a:xfrm>
          <a:prstGeom prst="rect">
            <a:avLst/>
          </a:prstGeom>
          <a:noFill/>
        </p:spPr>
        <p:txBody>
          <a:bodyPr wrap="square" lIns="91440" tIns="45720" rIns="91440" bIns="45720">
            <a:spAutoFit/>
          </a:bodyPr>
          <a:lstStyle/>
          <a:p>
            <a:pPr lvl="0" algn="ctr"/>
            <a:r>
              <a:rPr lang="en-US" sz="5400" b="1" dirty="0">
                <a:ln w="12700" cmpd="sng">
                  <a:solidFill>
                    <a:srgbClr val="FFC000"/>
                  </a:solidFill>
                  <a:prstDash val="solid"/>
                </a:ln>
                <a:solidFill>
                  <a:srgbClr val="CC0099"/>
                </a:solidFill>
              </a:rPr>
              <a:t>think</a:t>
            </a:r>
          </a:p>
        </p:txBody>
      </p:sp>
      <p:sp>
        <p:nvSpPr>
          <p:cNvPr id="13" name="Rectangle 12">
            <a:extLst>
              <a:ext uri="{FF2B5EF4-FFF2-40B4-BE49-F238E27FC236}">
                <a16:creationId xmlns:a16="http://schemas.microsoft.com/office/drawing/2014/main" id="{F634A6FE-6AE9-4091-A9CC-3E2045D91043}"/>
              </a:ext>
            </a:extLst>
          </p:cNvPr>
          <p:cNvSpPr/>
          <p:nvPr/>
        </p:nvSpPr>
        <p:spPr>
          <a:xfrm>
            <a:off x="8880623" y="3488181"/>
            <a:ext cx="1682223" cy="923330"/>
          </a:xfrm>
          <a:prstGeom prst="rect">
            <a:avLst/>
          </a:prstGeom>
          <a:noFill/>
        </p:spPr>
        <p:txBody>
          <a:bodyPr wrap="square" lIns="91440" tIns="45720" rIns="91440" bIns="45720">
            <a:spAutoFit/>
          </a:bodyPr>
          <a:lstStyle/>
          <a:p>
            <a:pPr algn="ctr"/>
            <a:r>
              <a:rPr lang="en-US" sz="5400" b="1" cap="none" spc="0" dirty="0">
                <a:ln w="22225">
                  <a:solidFill>
                    <a:schemeClr val="accent2"/>
                  </a:solidFill>
                  <a:prstDash val="solid"/>
                </a:ln>
                <a:solidFill>
                  <a:srgbClr val="99FF66"/>
                </a:solidFill>
                <a:effectLst/>
              </a:rPr>
              <a:t>ask</a:t>
            </a:r>
          </a:p>
        </p:txBody>
      </p:sp>
      <p:sp>
        <p:nvSpPr>
          <p:cNvPr id="14" name="Rectangle 13">
            <a:extLst>
              <a:ext uri="{FF2B5EF4-FFF2-40B4-BE49-F238E27FC236}">
                <a16:creationId xmlns:a16="http://schemas.microsoft.com/office/drawing/2014/main" id="{8AE86852-E846-41E6-B973-72EB56DC272F}"/>
              </a:ext>
            </a:extLst>
          </p:cNvPr>
          <p:cNvSpPr/>
          <p:nvPr/>
        </p:nvSpPr>
        <p:spPr>
          <a:xfrm>
            <a:off x="9547522" y="4639963"/>
            <a:ext cx="233974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explore</a:t>
            </a:r>
          </a:p>
        </p:txBody>
      </p:sp>
      <p:sp>
        <p:nvSpPr>
          <p:cNvPr id="15" name="Rectangle 14">
            <a:extLst>
              <a:ext uri="{FF2B5EF4-FFF2-40B4-BE49-F238E27FC236}">
                <a16:creationId xmlns:a16="http://schemas.microsoft.com/office/drawing/2014/main" id="{CBA3CCFF-D0D2-4BB0-9A77-E6BEA3A6BFFE}"/>
              </a:ext>
            </a:extLst>
          </p:cNvPr>
          <p:cNvSpPr/>
          <p:nvPr/>
        </p:nvSpPr>
        <p:spPr>
          <a:xfrm>
            <a:off x="468136" y="5028672"/>
            <a:ext cx="2465548"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connect</a:t>
            </a:r>
          </a:p>
        </p:txBody>
      </p:sp>
      <p:sp>
        <p:nvSpPr>
          <p:cNvPr id="17" name="TextBox 16">
            <a:extLst>
              <a:ext uri="{FF2B5EF4-FFF2-40B4-BE49-F238E27FC236}">
                <a16:creationId xmlns:a16="http://schemas.microsoft.com/office/drawing/2014/main" id="{BE89678C-AC21-4C15-ADBA-744B4692DDA5}"/>
              </a:ext>
            </a:extLst>
          </p:cNvPr>
          <p:cNvSpPr txBox="1"/>
          <p:nvPr/>
        </p:nvSpPr>
        <p:spPr>
          <a:xfrm>
            <a:off x="182880" y="45162"/>
            <a:ext cx="12009120" cy="646331"/>
          </a:xfrm>
          <a:prstGeom prst="rect">
            <a:avLst/>
          </a:prstGeom>
          <a:noFill/>
        </p:spPr>
        <p:txBody>
          <a:bodyPr wrap="square" rtlCol="0">
            <a:spAutoFit/>
          </a:bodyPr>
          <a:lstStyle/>
          <a:p>
            <a:pPr algn="ctr"/>
            <a:r>
              <a:rPr lang="en-GB" sz="3600" b="1" dirty="0">
                <a:solidFill>
                  <a:prstClr val="black"/>
                </a:solidFill>
                <a:latin typeface="+mj-lt"/>
              </a:rPr>
              <a:t>How is every child supported and challenged?</a:t>
            </a:r>
          </a:p>
        </p:txBody>
      </p:sp>
      <p:pic>
        <p:nvPicPr>
          <p:cNvPr id="8" name="Picture 7">
            <a:extLst>
              <a:ext uri="{FF2B5EF4-FFF2-40B4-BE49-F238E27FC236}">
                <a16:creationId xmlns:a16="http://schemas.microsoft.com/office/drawing/2014/main" id="{0291CACF-FB0F-4060-A054-EFD1CACCCA87}"/>
              </a:ext>
            </a:extLst>
          </p:cNvPr>
          <p:cNvPicPr>
            <a:picLocks noChangeAspect="1"/>
          </p:cNvPicPr>
          <p:nvPr/>
        </p:nvPicPr>
        <p:blipFill>
          <a:blip r:embed="rId3"/>
          <a:stretch>
            <a:fillRect/>
          </a:stretch>
        </p:blipFill>
        <p:spPr>
          <a:xfrm>
            <a:off x="5008998" y="1294527"/>
            <a:ext cx="3301463" cy="4710160"/>
          </a:xfrm>
          <a:prstGeom prst="rect">
            <a:avLst/>
          </a:prstGeom>
        </p:spPr>
      </p:pic>
    </p:spTree>
    <p:extLst>
      <p:ext uri="{BB962C8B-B14F-4D97-AF65-F5344CB8AC3E}">
        <p14:creationId xmlns:p14="http://schemas.microsoft.com/office/powerpoint/2010/main" val="3781214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422041">
              <a:defRPr/>
            </a:pPr>
            <a:fld id="{48BAC8EC-B437-49E7-9790-CFA1DD0E61BE}" type="slidenum">
              <a:rPr lang="en-GB">
                <a:solidFill>
                  <a:srgbClr val="E7E6E6">
                    <a:lumMod val="75000"/>
                  </a:srgbClr>
                </a:solidFill>
              </a:rPr>
              <a:pPr defTabSz="422041">
                <a:defRPr/>
              </a:pPr>
              <a:t>14</a:t>
            </a:fld>
            <a:endParaRPr lang="en-GB" dirty="0">
              <a:solidFill>
                <a:srgbClr val="E7E6E6">
                  <a:lumMod val="75000"/>
                </a:srgbClr>
              </a:solidFill>
            </a:endParaRPr>
          </a:p>
        </p:txBody>
      </p:sp>
      <p:sp>
        <p:nvSpPr>
          <p:cNvPr id="5" name="Rectangle 4"/>
          <p:cNvSpPr/>
          <p:nvPr/>
        </p:nvSpPr>
        <p:spPr>
          <a:xfrm>
            <a:off x="2345124" y="943985"/>
            <a:ext cx="7436566" cy="5093254"/>
          </a:xfrm>
          <a:prstGeom prst="rect">
            <a:avLst/>
          </a:prstGeom>
        </p:spPr>
        <p:txBody>
          <a:bodyPr wrap="square">
            <a:spAutoFit/>
          </a:bodyPr>
          <a:lstStyle/>
          <a:p>
            <a:pPr defTabSz="422041">
              <a:defRPr/>
            </a:pPr>
            <a:r>
              <a:rPr lang="en-GB" sz="2585" dirty="0">
                <a:solidFill>
                  <a:prstClr val="black"/>
                </a:solidFill>
                <a:latin typeface="Gill Sans MT" panose="020B0502020104020203" pitchFamily="34" charset="0"/>
              </a:rPr>
              <a:t>Two children are discussing how some objects have been sorted.</a:t>
            </a:r>
          </a:p>
          <a:p>
            <a:pPr defTabSz="422041">
              <a:defRPr/>
            </a:pPr>
            <a:endParaRPr lang="en-GB" sz="2585" dirty="0">
              <a:solidFill>
                <a:prstClr val="black"/>
              </a:solidFill>
              <a:latin typeface="Gill Sans MT" panose="020B0502020104020203" pitchFamily="34" charset="0"/>
            </a:endParaRPr>
          </a:p>
          <a:p>
            <a:pPr defTabSz="422041">
              <a:defRPr/>
            </a:pPr>
            <a:endParaRPr lang="en-GB" sz="2585" dirty="0">
              <a:solidFill>
                <a:prstClr val="black"/>
              </a:solidFill>
              <a:latin typeface="Gill Sans MT" panose="020B0502020104020203" pitchFamily="34" charset="0"/>
            </a:endParaRPr>
          </a:p>
          <a:p>
            <a:pPr defTabSz="422041">
              <a:defRPr/>
            </a:pPr>
            <a:endParaRPr lang="en-GB" sz="2585" dirty="0">
              <a:solidFill>
                <a:prstClr val="black"/>
              </a:solidFill>
              <a:latin typeface="Gill Sans MT" panose="020B0502020104020203" pitchFamily="34" charset="0"/>
            </a:endParaRPr>
          </a:p>
          <a:p>
            <a:pPr defTabSz="422041">
              <a:defRPr/>
            </a:pPr>
            <a:r>
              <a:rPr lang="en-GB" sz="2585" dirty="0">
                <a:solidFill>
                  <a:prstClr val="black"/>
                </a:solidFill>
                <a:latin typeface="Gill Sans MT" panose="020B0502020104020203" pitchFamily="34" charset="0"/>
              </a:rPr>
              <a:t>     </a:t>
            </a:r>
          </a:p>
          <a:p>
            <a:pPr defTabSz="422041">
              <a:defRPr/>
            </a:pPr>
            <a:endParaRPr lang="en-GB" sz="2585" dirty="0">
              <a:solidFill>
                <a:prstClr val="black"/>
              </a:solidFill>
              <a:latin typeface="Gill Sans MT" panose="020B0502020104020203" pitchFamily="34" charset="0"/>
            </a:endParaRPr>
          </a:p>
          <a:p>
            <a:pPr defTabSz="422041">
              <a:defRPr/>
            </a:pPr>
            <a:r>
              <a:rPr lang="en-GB" sz="2585" dirty="0">
                <a:solidFill>
                  <a:prstClr val="black"/>
                </a:solidFill>
                <a:latin typeface="Gill Sans MT" panose="020B0502020104020203" pitchFamily="34" charset="0"/>
              </a:rPr>
              <a:t>Dora</a:t>
            </a:r>
          </a:p>
          <a:p>
            <a:pPr defTabSz="422041">
              <a:defRPr/>
            </a:pPr>
            <a:endParaRPr lang="en-GB" sz="2585" dirty="0">
              <a:solidFill>
                <a:prstClr val="black"/>
              </a:solidFill>
              <a:latin typeface="Gill Sans MT" panose="020B0502020104020203" pitchFamily="34" charset="0"/>
            </a:endParaRPr>
          </a:p>
          <a:p>
            <a:pPr defTabSz="422041">
              <a:defRPr/>
            </a:pPr>
            <a:endParaRPr lang="en-GB" sz="2585" dirty="0">
              <a:solidFill>
                <a:prstClr val="black"/>
              </a:solidFill>
              <a:latin typeface="Gill Sans MT" panose="020B0502020104020203" pitchFamily="34" charset="0"/>
            </a:endParaRPr>
          </a:p>
          <a:p>
            <a:pPr algn="ctr" defTabSz="422041">
              <a:defRPr/>
            </a:pPr>
            <a:r>
              <a:rPr lang="en-GB" sz="2585" dirty="0">
                <a:solidFill>
                  <a:prstClr val="black"/>
                </a:solidFill>
                <a:latin typeface="Gill Sans MT" panose="020B0502020104020203" pitchFamily="34" charset="0"/>
              </a:rPr>
              <a:t>                                              						Jack     </a:t>
            </a:r>
          </a:p>
          <a:p>
            <a:pPr defTabSz="422041">
              <a:defRPr/>
            </a:pPr>
            <a:endParaRPr lang="en-GB" sz="1477" dirty="0">
              <a:solidFill>
                <a:prstClr val="black"/>
              </a:solidFill>
              <a:latin typeface="Gill Sans MT" panose="020B0502020104020203" pitchFamily="34" charset="0"/>
            </a:endParaRPr>
          </a:p>
          <a:p>
            <a:pPr defTabSz="422041">
              <a:defRPr/>
            </a:pPr>
            <a:r>
              <a:rPr lang="en-GB" sz="2585" dirty="0">
                <a:solidFill>
                  <a:prstClr val="black"/>
                </a:solidFill>
                <a:latin typeface="Gill Sans MT" panose="020B0502020104020203" pitchFamily="34" charset="0"/>
              </a:rPr>
              <a:t>Who is correct? Convince me.</a:t>
            </a:r>
          </a:p>
        </p:txBody>
      </p:sp>
      <p:sp>
        <p:nvSpPr>
          <p:cNvPr id="6" name="Rounded Rectangular Callout 5"/>
          <p:cNvSpPr/>
          <p:nvPr/>
        </p:nvSpPr>
        <p:spPr>
          <a:xfrm>
            <a:off x="3561280" y="3184341"/>
            <a:ext cx="4803398" cy="891150"/>
          </a:xfrm>
          <a:prstGeom prst="wedgeRoundRectCallout">
            <a:avLst>
              <a:gd name="adj1" fmla="val -57621"/>
              <a:gd name="adj2" fmla="val -3851"/>
              <a:gd name="adj3" fmla="val 16667"/>
            </a:avLst>
          </a:prstGeom>
          <a:solidFill>
            <a:srgbClr val="FF0000">
              <a:alpha val="2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defRPr/>
            </a:pPr>
            <a:r>
              <a:rPr lang="en-US" sz="2585" dirty="0">
                <a:solidFill>
                  <a:prstClr val="black"/>
                </a:solidFill>
                <a:latin typeface="Gill Sans MT" panose="020B0502020104020203" pitchFamily="34" charset="0"/>
              </a:rPr>
              <a:t>These objects have been sorted into cubes and counters.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8687" y="2519383"/>
            <a:ext cx="1129250" cy="1595521"/>
          </a:xfrm>
          <a:prstGeom prst="rect">
            <a:avLst/>
          </a:prstGeom>
        </p:spPr>
      </p:pic>
      <p:sp>
        <p:nvSpPr>
          <p:cNvPr id="8" name="Rounded Rectangular Callout 7"/>
          <p:cNvSpPr/>
          <p:nvPr/>
        </p:nvSpPr>
        <p:spPr>
          <a:xfrm>
            <a:off x="3879814" y="4389390"/>
            <a:ext cx="4640516" cy="889239"/>
          </a:xfrm>
          <a:prstGeom prst="wedgeRoundRectCallout">
            <a:avLst>
              <a:gd name="adj1" fmla="val 58354"/>
              <a:gd name="adj2" fmla="val -2021"/>
              <a:gd name="adj3" fmla="val 16667"/>
            </a:avLst>
          </a:prstGeom>
          <a:solidFill>
            <a:srgbClr val="00B0F0">
              <a:alpha val="20000"/>
            </a:srgb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defRPr/>
            </a:pPr>
            <a:r>
              <a:rPr lang="en-US" sz="2585" dirty="0">
                <a:solidFill>
                  <a:prstClr val="black"/>
                </a:solidFill>
                <a:latin typeface="Gill Sans MT" panose="020B0502020104020203" pitchFamily="34" charset="0"/>
              </a:rPr>
              <a:t>These objects have been sorted into green and yellow.</a:t>
            </a:r>
          </a:p>
        </p:txBody>
      </p:sp>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8788877" y="4114904"/>
            <a:ext cx="1127520" cy="785337"/>
          </a:xfrm>
          <a:prstGeom prst="rect">
            <a:avLst/>
          </a:prstGeom>
        </p:spPr>
      </p:pic>
      <p:sp>
        <p:nvSpPr>
          <p:cNvPr id="10" name="Oval 9"/>
          <p:cNvSpPr/>
          <p:nvPr/>
        </p:nvSpPr>
        <p:spPr>
          <a:xfrm>
            <a:off x="7961074" y="2469609"/>
            <a:ext cx="433274" cy="433274"/>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defRPr/>
            </a:pPr>
            <a:endParaRPr lang="en-GB" sz="1662" dirty="0">
              <a:solidFill>
                <a:prstClr val="white"/>
              </a:solidFill>
              <a:latin typeface="Calibri"/>
            </a:endParaRPr>
          </a:p>
        </p:txBody>
      </p:sp>
      <p:sp>
        <p:nvSpPr>
          <p:cNvPr id="11" name="Oval 10"/>
          <p:cNvSpPr/>
          <p:nvPr/>
        </p:nvSpPr>
        <p:spPr>
          <a:xfrm>
            <a:off x="7743092" y="1902268"/>
            <a:ext cx="433274" cy="433274"/>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defRPr/>
            </a:pPr>
            <a:endParaRPr lang="en-GB" sz="1662" dirty="0">
              <a:solidFill>
                <a:prstClr val="white"/>
              </a:solidFill>
              <a:latin typeface="Calibri"/>
            </a:endParaRPr>
          </a:p>
        </p:txBody>
      </p:sp>
      <p:sp>
        <p:nvSpPr>
          <p:cNvPr id="12" name="Oval 11"/>
          <p:cNvSpPr/>
          <p:nvPr/>
        </p:nvSpPr>
        <p:spPr>
          <a:xfrm>
            <a:off x="6734600" y="1943968"/>
            <a:ext cx="433274" cy="433274"/>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defRPr/>
            </a:pPr>
            <a:endParaRPr lang="en-GB" sz="1662" dirty="0">
              <a:solidFill>
                <a:prstClr val="white"/>
              </a:solidFill>
              <a:latin typeface="Calibri"/>
            </a:endParaRPr>
          </a:p>
        </p:txBody>
      </p:sp>
      <p:sp>
        <p:nvSpPr>
          <p:cNvPr id="13" name="Oval 12"/>
          <p:cNvSpPr/>
          <p:nvPr/>
        </p:nvSpPr>
        <p:spPr>
          <a:xfrm>
            <a:off x="6948305" y="2519381"/>
            <a:ext cx="433274" cy="433274"/>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defRPr/>
            </a:pPr>
            <a:endParaRPr lang="en-GB" sz="1662" dirty="0">
              <a:solidFill>
                <a:prstClr val="white"/>
              </a:solidFill>
              <a:latin typeface="Calibri"/>
            </a:endParaRPr>
          </a:p>
        </p:txBody>
      </p:sp>
      <p:sp>
        <p:nvSpPr>
          <p:cNvPr id="14" name="Oval 13"/>
          <p:cNvSpPr/>
          <p:nvPr/>
        </p:nvSpPr>
        <p:spPr>
          <a:xfrm>
            <a:off x="7436758" y="2372657"/>
            <a:ext cx="433274" cy="433274"/>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defRPr/>
            </a:pPr>
            <a:endParaRPr lang="en-GB" sz="1662" dirty="0">
              <a:solidFill>
                <a:prstClr val="white"/>
              </a:solidFill>
              <a:latin typeface="Calibri"/>
            </a:endParaRPr>
          </a:p>
        </p:txBody>
      </p:sp>
      <p:sp>
        <p:nvSpPr>
          <p:cNvPr id="15" name="Oval 14"/>
          <p:cNvSpPr/>
          <p:nvPr/>
        </p:nvSpPr>
        <p:spPr>
          <a:xfrm>
            <a:off x="7224449" y="1773702"/>
            <a:ext cx="433274" cy="433274"/>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defRPr/>
            </a:pPr>
            <a:endParaRPr lang="en-GB" sz="1662" dirty="0">
              <a:solidFill>
                <a:prstClr val="white"/>
              </a:solidFill>
              <a:latin typeface="Calibri"/>
            </a:endParaRPr>
          </a:p>
        </p:txBody>
      </p:sp>
      <p:sp>
        <p:nvSpPr>
          <p:cNvPr id="16" name="Cube 15"/>
          <p:cNvSpPr/>
          <p:nvPr/>
        </p:nvSpPr>
        <p:spPr>
          <a:xfrm>
            <a:off x="4747850" y="1812100"/>
            <a:ext cx="433274" cy="433274"/>
          </a:xfrm>
          <a:prstGeom prst="cub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defRPr/>
            </a:pPr>
            <a:endParaRPr lang="en-GB" sz="1662" dirty="0">
              <a:solidFill>
                <a:prstClr val="white"/>
              </a:solidFill>
              <a:latin typeface="Calibri"/>
            </a:endParaRPr>
          </a:p>
        </p:txBody>
      </p:sp>
      <p:sp>
        <p:nvSpPr>
          <p:cNvPr id="17" name="Cube 16"/>
          <p:cNvSpPr/>
          <p:nvPr/>
        </p:nvSpPr>
        <p:spPr>
          <a:xfrm>
            <a:off x="4380294" y="2372657"/>
            <a:ext cx="433274" cy="433274"/>
          </a:xfrm>
          <a:prstGeom prst="cub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defRPr/>
            </a:pPr>
            <a:endParaRPr lang="en-GB" sz="1662" dirty="0">
              <a:solidFill>
                <a:prstClr val="white"/>
              </a:solidFill>
              <a:latin typeface="Calibri"/>
            </a:endParaRPr>
          </a:p>
        </p:txBody>
      </p:sp>
      <p:sp>
        <p:nvSpPr>
          <p:cNvPr id="18" name="Cube 17"/>
          <p:cNvSpPr/>
          <p:nvPr/>
        </p:nvSpPr>
        <p:spPr>
          <a:xfrm>
            <a:off x="5303948" y="1906637"/>
            <a:ext cx="433274" cy="433274"/>
          </a:xfrm>
          <a:prstGeom prst="cub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defRPr/>
            </a:pPr>
            <a:endParaRPr lang="en-GB" sz="1662" dirty="0">
              <a:solidFill>
                <a:prstClr val="white"/>
              </a:solidFill>
              <a:latin typeface="Calibri"/>
            </a:endParaRPr>
          </a:p>
        </p:txBody>
      </p:sp>
      <p:sp>
        <p:nvSpPr>
          <p:cNvPr id="19" name="Cube 18"/>
          <p:cNvSpPr/>
          <p:nvPr/>
        </p:nvSpPr>
        <p:spPr>
          <a:xfrm>
            <a:off x="5021282" y="2431870"/>
            <a:ext cx="433274" cy="433274"/>
          </a:xfrm>
          <a:prstGeom prst="cub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defRPr/>
            </a:pPr>
            <a:endParaRPr lang="en-GB" sz="1662" dirty="0">
              <a:solidFill>
                <a:prstClr val="white"/>
              </a:solidFill>
              <a:latin typeface="Calibri"/>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029310CC-AB7A-4F55-8B63-0294B0B85731}"/>
                  </a:ext>
                </a:extLst>
              </p14:cNvPr>
              <p14:cNvContentPartPr/>
              <p14:nvPr/>
            </p14:nvContentPartPr>
            <p14:xfrm>
              <a:off x="4654636" y="5735095"/>
              <a:ext cx="1843560" cy="36720"/>
            </p14:xfrm>
          </p:contentPart>
        </mc:Choice>
        <mc:Fallback xmlns="">
          <p:pic>
            <p:nvPicPr>
              <p:cNvPr id="3" name="Ink 2">
                <a:extLst>
                  <a:ext uri="{FF2B5EF4-FFF2-40B4-BE49-F238E27FC236}">
                    <a16:creationId xmlns:a16="http://schemas.microsoft.com/office/drawing/2014/main" id="{029310CC-AB7A-4F55-8B63-0294B0B85731}"/>
                  </a:ext>
                </a:extLst>
              </p:cNvPr>
              <p:cNvPicPr/>
              <p:nvPr/>
            </p:nvPicPr>
            <p:blipFill>
              <a:blip r:embed="rId6"/>
              <a:stretch>
                <a:fillRect/>
              </a:stretch>
            </p:blipFill>
            <p:spPr>
              <a:xfrm>
                <a:off x="4600996" y="5627095"/>
                <a:ext cx="1951200" cy="252360"/>
              </a:xfrm>
              <a:prstGeom prst="rect">
                <a:avLst/>
              </a:prstGeom>
            </p:spPr>
          </p:pic>
        </mc:Fallback>
      </mc:AlternateContent>
    </p:spTree>
    <p:extLst>
      <p:ext uri="{BB962C8B-B14F-4D97-AF65-F5344CB8AC3E}">
        <p14:creationId xmlns:p14="http://schemas.microsoft.com/office/powerpoint/2010/main" val="2488253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05049E-E227-4FAE-9F44-ED2F283D6023}"/>
              </a:ext>
            </a:extLst>
          </p:cNvPr>
          <p:cNvSpPr/>
          <p:nvPr/>
        </p:nvSpPr>
        <p:spPr>
          <a:xfrm>
            <a:off x="1328882" y="660160"/>
            <a:ext cx="9007814" cy="646331"/>
          </a:xfrm>
          <a:prstGeom prst="rect">
            <a:avLst/>
          </a:prstGeom>
        </p:spPr>
        <p:txBody>
          <a:bodyPr wrap="square">
            <a:spAutoFit/>
          </a:bodyPr>
          <a:lstStyle/>
          <a:p>
            <a:pPr algn="ctr"/>
            <a:r>
              <a:rPr lang="en-GB" sz="3600" b="1" dirty="0">
                <a:solidFill>
                  <a:schemeClr val="bg1"/>
                </a:solidFill>
                <a:latin typeface="+mj-lt"/>
              </a:rPr>
              <a:t>Reception key expectations </a:t>
            </a:r>
          </a:p>
        </p:txBody>
      </p:sp>
      <p:pic>
        <p:nvPicPr>
          <p:cNvPr id="3" name="Picture 2">
            <a:extLst>
              <a:ext uri="{FF2B5EF4-FFF2-40B4-BE49-F238E27FC236}">
                <a16:creationId xmlns:a16="http://schemas.microsoft.com/office/drawing/2014/main" id="{EA64F786-C0F4-48FE-BA3A-9A3E80FBEA82}"/>
              </a:ext>
            </a:extLst>
          </p:cNvPr>
          <p:cNvPicPr>
            <a:picLocks noChangeAspect="1"/>
          </p:cNvPicPr>
          <p:nvPr/>
        </p:nvPicPr>
        <p:blipFill>
          <a:blip r:embed="rId3"/>
          <a:stretch>
            <a:fillRect/>
          </a:stretch>
        </p:blipFill>
        <p:spPr>
          <a:xfrm>
            <a:off x="5057419" y="2394039"/>
            <a:ext cx="6087660" cy="2698131"/>
          </a:xfrm>
          <a:prstGeom prst="rect">
            <a:avLst/>
          </a:prstGeom>
        </p:spPr>
      </p:pic>
      <p:pic>
        <p:nvPicPr>
          <p:cNvPr id="4" name="Picture 3">
            <a:extLst>
              <a:ext uri="{FF2B5EF4-FFF2-40B4-BE49-F238E27FC236}">
                <a16:creationId xmlns:a16="http://schemas.microsoft.com/office/drawing/2014/main" id="{507FF8C6-FE10-4FBD-828F-256B3D38FABB}"/>
              </a:ext>
            </a:extLst>
          </p:cNvPr>
          <p:cNvPicPr>
            <a:picLocks noChangeAspect="1"/>
          </p:cNvPicPr>
          <p:nvPr/>
        </p:nvPicPr>
        <p:blipFill>
          <a:blip r:embed="rId4"/>
          <a:stretch>
            <a:fillRect/>
          </a:stretch>
        </p:blipFill>
        <p:spPr>
          <a:xfrm>
            <a:off x="801713" y="1306491"/>
            <a:ext cx="3591426" cy="5115639"/>
          </a:xfrm>
          <a:prstGeom prst="rect">
            <a:avLst/>
          </a:prstGeom>
        </p:spPr>
      </p:pic>
    </p:spTree>
    <p:extLst>
      <p:ext uri="{BB962C8B-B14F-4D97-AF65-F5344CB8AC3E}">
        <p14:creationId xmlns:p14="http://schemas.microsoft.com/office/powerpoint/2010/main" val="573501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EF31C9-0082-4C8B-8689-A4DF84893B69}"/>
              </a:ext>
            </a:extLst>
          </p:cNvPr>
          <p:cNvSpPr txBox="1"/>
          <p:nvPr/>
        </p:nvSpPr>
        <p:spPr>
          <a:xfrm>
            <a:off x="1847556" y="535592"/>
            <a:ext cx="8496887" cy="3416320"/>
          </a:xfrm>
          <a:prstGeom prst="rect">
            <a:avLst/>
          </a:prstGeom>
          <a:noFill/>
        </p:spPr>
        <p:txBody>
          <a:bodyPr wrap="square" rtlCol="0">
            <a:spAutoFit/>
          </a:bodyPr>
          <a:lstStyle/>
          <a:p>
            <a:pPr algn="ctr"/>
            <a:r>
              <a:rPr lang="en-GB" sz="4800" b="1" dirty="0">
                <a:solidFill>
                  <a:schemeClr val="bg1"/>
                </a:solidFill>
                <a:latin typeface="+mj-lt"/>
              </a:rPr>
              <a:t>Subitising</a:t>
            </a:r>
          </a:p>
          <a:p>
            <a:pPr algn="ctr"/>
            <a:endParaRPr lang="en-GB" sz="4800" b="1" dirty="0">
              <a:solidFill>
                <a:schemeClr val="bg1"/>
              </a:solidFill>
              <a:latin typeface="+mj-lt"/>
            </a:endParaRPr>
          </a:p>
          <a:p>
            <a:r>
              <a:rPr lang="en-GB" sz="2400" dirty="0">
                <a:solidFill>
                  <a:schemeClr val="bg1"/>
                </a:solidFill>
              </a:rPr>
              <a:t>Subitising is the ability to instantly recognise the number of objects in a small group without the need to count them. For example, when a student rolls a dice they can instantly recognise the number of dots on the face of the dice.</a:t>
            </a:r>
            <a:endParaRPr lang="en-GB" sz="2400" b="1" dirty="0">
              <a:solidFill>
                <a:schemeClr val="bg1"/>
              </a:solidFill>
              <a:latin typeface="+mj-lt"/>
            </a:endParaRPr>
          </a:p>
        </p:txBody>
      </p:sp>
      <p:pic>
        <p:nvPicPr>
          <p:cNvPr id="4" name="Picture 3">
            <a:extLst>
              <a:ext uri="{FF2B5EF4-FFF2-40B4-BE49-F238E27FC236}">
                <a16:creationId xmlns:a16="http://schemas.microsoft.com/office/drawing/2014/main" id="{65C01FCB-B137-40F7-AAE0-4CD2CC84650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43062" y="4158200"/>
            <a:ext cx="2107094" cy="1580321"/>
          </a:xfrm>
          <a:prstGeom prst="rect">
            <a:avLst/>
          </a:prstGeom>
        </p:spPr>
      </p:pic>
    </p:spTree>
    <p:extLst>
      <p:ext uri="{BB962C8B-B14F-4D97-AF65-F5344CB8AC3E}">
        <p14:creationId xmlns:p14="http://schemas.microsoft.com/office/powerpoint/2010/main" val="3255767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ee the source image">
            <a:extLst>
              <a:ext uri="{FF2B5EF4-FFF2-40B4-BE49-F238E27FC236}">
                <a16:creationId xmlns:a16="http://schemas.microsoft.com/office/drawing/2014/main" id="{52EDDBAF-7466-4092-9129-1D215E8DF8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3072" y="571500"/>
            <a:ext cx="1735602" cy="17356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ee the source image">
            <a:extLst>
              <a:ext uri="{FF2B5EF4-FFF2-40B4-BE49-F238E27FC236}">
                <a16:creationId xmlns:a16="http://schemas.microsoft.com/office/drawing/2014/main" id="{F4DF8EC1-78A9-4FB4-B968-7CC483EB9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5798" y="571500"/>
            <a:ext cx="1735602" cy="17356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ee the source image">
            <a:extLst>
              <a:ext uri="{FF2B5EF4-FFF2-40B4-BE49-F238E27FC236}">
                <a16:creationId xmlns:a16="http://schemas.microsoft.com/office/drawing/2014/main" id="{2EC872E7-A271-445A-A382-26D8DCEBB3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3072" y="2561199"/>
            <a:ext cx="1735602" cy="17356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ee the source image">
            <a:extLst>
              <a:ext uri="{FF2B5EF4-FFF2-40B4-BE49-F238E27FC236}">
                <a16:creationId xmlns:a16="http://schemas.microsoft.com/office/drawing/2014/main" id="{3DA6C017-1A77-4FF1-8703-768280079F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5798" y="2561199"/>
            <a:ext cx="1735602" cy="1735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403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See the source image">
            <a:extLst>
              <a:ext uri="{FF2B5EF4-FFF2-40B4-BE49-F238E27FC236}">
                <a16:creationId xmlns:a16="http://schemas.microsoft.com/office/drawing/2014/main" id="{274B7F64-65A3-4B9B-91CA-0B1AF1DF0F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899" y="1083212"/>
            <a:ext cx="2244237" cy="20051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See the source image">
            <a:extLst>
              <a:ext uri="{FF2B5EF4-FFF2-40B4-BE49-F238E27FC236}">
                <a16:creationId xmlns:a16="http://schemas.microsoft.com/office/drawing/2014/main" id="{D3D00150-1598-4664-85B2-3BE95E770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4896" y="2557975"/>
            <a:ext cx="2244237" cy="20051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See the source image">
            <a:extLst>
              <a:ext uri="{FF2B5EF4-FFF2-40B4-BE49-F238E27FC236}">
                <a16:creationId xmlns:a16="http://schemas.microsoft.com/office/drawing/2014/main" id="{B3E7949B-48A2-4F3A-B917-CD9ACB1F5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9133" y="3852203"/>
            <a:ext cx="2244237" cy="2005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55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EBC6F720-49B3-4841-80A2-74616F941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9874" y="2447779"/>
            <a:ext cx="1679917" cy="16799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ee the source image">
            <a:extLst>
              <a:ext uri="{FF2B5EF4-FFF2-40B4-BE49-F238E27FC236}">
                <a16:creationId xmlns:a16="http://schemas.microsoft.com/office/drawing/2014/main" id="{61E1C263-2D24-4BD6-8970-72E23655E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2252" y="2458330"/>
            <a:ext cx="1679917" cy="1679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985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E8BC1B-A473-45A7-8609-3C39E1550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9678" y="30479"/>
            <a:ext cx="2052321" cy="1539241"/>
          </a:xfrm>
          <a:prstGeom prst="rect">
            <a:avLst/>
          </a:prstGeom>
        </p:spPr>
      </p:pic>
      <p:sp>
        <p:nvSpPr>
          <p:cNvPr id="2" name="TextBox 1">
            <a:extLst>
              <a:ext uri="{FF2B5EF4-FFF2-40B4-BE49-F238E27FC236}">
                <a16:creationId xmlns:a16="http://schemas.microsoft.com/office/drawing/2014/main" id="{3FD89B36-00DA-4345-AB4F-7B05D8659EB4}"/>
              </a:ext>
            </a:extLst>
          </p:cNvPr>
          <p:cNvSpPr txBox="1"/>
          <p:nvPr/>
        </p:nvSpPr>
        <p:spPr>
          <a:xfrm>
            <a:off x="1847556" y="363314"/>
            <a:ext cx="8496887" cy="646331"/>
          </a:xfrm>
          <a:prstGeom prst="rect">
            <a:avLst/>
          </a:prstGeom>
          <a:noFill/>
        </p:spPr>
        <p:txBody>
          <a:bodyPr wrap="square" rtlCol="0">
            <a:spAutoFit/>
          </a:bodyPr>
          <a:lstStyle/>
          <a:p>
            <a:pPr algn="ctr"/>
            <a:r>
              <a:rPr lang="en-GB" sz="3600" b="1" dirty="0">
                <a:solidFill>
                  <a:schemeClr val="bg1"/>
                </a:solidFill>
                <a:latin typeface="+mj-lt"/>
              </a:rPr>
              <a:t>Aims</a:t>
            </a:r>
          </a:p>
        </p:txBody>
      </p:sp>
      <p:sp>
        <p:nvSpPr>
          <p:cNvPr id="3" name="TextBox 2">
            <a:extLst>
              <a:ext uri="{FF2B5EF4-FFF2-40B4-BE49-F238E27FC236}">
                <a16:creationId xmlns:a16="http://schemas.microsoft.com/office/drawing/2014/main" id="{F54C33FB-B291-4637-AD90-CA7896D8F1E8}"/>
              </a:ext>
            </a:extLst>
          </p:cNvPr>
          <p:cNvSpPr txBox="1"/>
          <p:nvPr/>
        </p:nvSpPr>
        <p:spPr>
          <a:xfrm>
            <a:off x="182881" y="1312601"/>
            <a:ext cx="9795802" cy="3139321"/>
          </a:xfrm>
          <a:prstGeom prst="rect">
            <a:avLst/>
          </a:prstGeom>
          <a:noFill/>
        </p:spPr>
        <p:txBody>
          <a:bodyPr wrap="square" rtlCol="0">
            <a:spAutoFit/>
          </a:bodyPr>
          <a:lstStyle/>
          <a:p>
            <a:pPr marL="457200" indent="-457200">
              <a:buFont typeface="Arial" panose="020B0604020202020204" pitchFamily="34" charset="0"/>
              <a:buChar char="•"/>
            </a:pPr>
            <a:r>
              <a:rPr lang="en-GB" sz="3600" dirty="0">
                <a:solidFill>
                  <a:schemeClr val="bg1"/>
                </a:solidFill>
              </a:rPr>
              <a:t>To get an insight into how Maths is taught at Oaklands Infant School</a:t>
            </a:r>
          </a:p>
          <a:p>
            <a:endParaRPr lang="en-GB" sz="3600" dirty="0">
              <a:solidFill>
                <a:schemeClr val="bg1"/>
              </a:solidFill>
            </a:endParaRPr>
          </a:p>
          <a:p>
            <a:pPr marL="457200" indent="-457200">
              <a:buFont typeface="Arial" panose="020B0604020202020204" pitchFamily="34" charset="0"/>
              <a:buChar char="•"/>
            </a:pPr>
            <a:r>
              <a:rPr lang="en-GB" sz="3600" dirty="0">
                <a:solidFill>
                  <a:schemeClr val="bg1"/>
                </a:solidFill>
              </a:rPr>
              <a:t>To take away some ideas to help your child at home</a:t>
            </a:r>
          </a:p>
          <a:p>
            <a:endParaRPr lang="en-GB" dirty="0"/>
          </a:p>
        </p:txBody>
      </p:sp>
      <p:pic>
        <p:nvPicPr>
          <p:cNvPr id="5" name="Picture 4">
            <a:extLst>
              <a:ext uri="{FF2B5EF4-FFF2-40B4-BE49-F238E27FC236}">
                <a16:creationId xmlns:a16="http://schemas.microsoft.com/office/drawing/2014/main" id="{5E8AB0C2-C13E-467F-8E1A-B8BBB002AC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1" y="4743444"/>
            <a:ext cx="2270759" cy="1703069"/>
          </a:xfrm>
          <a:prstGeom prst="rect">
            <a:avLst/>
          </a:prstGeom>
        </p:spPr>
      </p:pic>
      <p:pic>
        <p:nvPicPr>
          <p:cNvPr id="9" name="Picture 8">
            <a:extLst>
              <a:ext uri="{FF2B5EF4-FFF2-40B4-BE49-F238E27FC236}">
                <a16:creationId xmlns:a16="http://schemas.microsoft.com/office/drawing/2014/main" id="{3F85D7C8-2E4F-4C12-A4C6-E5B009F04D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5756" y="4587163"/>
            <a:ext cx="2392679" cy="1794509"/>
          </a:xfrm>
          <a:prstGeom prst="rect">
            <a:avLst/>
          </a:prstGeom>
        </p:spPr>
      </p:pic>
      <p:pic>
        <p:nvPicPr>
          <p:cNvPr id="11" name="Picture 10">
            <a:extLst>
              <a:ext uri="{FF2B5EF4-FFF2-40B4-BE49-F238E27FC236}">
                <a16:creationId xmlns:a16="http://schemas.microsoft.com/office/drawing/2014/main" id="{6AD646F3-1434-4DBE-A037-2CA497A9E3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6440" y="2404111"/>
            <a:ext cx="2392679" cy="1794510"/>
          </a:xfrm>
          <a:prstGeom prst="rect">
            <a:avLst/>
          </a:prstGeom>
        </p:spPr>
      </p:pic>
      <p:pic>
        <p:nvPicPr>
          <p:cNvPr id="13" name="Picture 12">
            <a:extLst>
              <a:ext uri="{FF2B5EF4-FFF2-40B4-BE49-F238E27FC236}">
                <a16:creationId xmlns:a16="http://schemas.microsoft.com/office/drawing/2014/main" id="{B1540D47-F7FB-40F5-BF03-6FAAEFF3BF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4198620"/>
            <a:ext cx="2392679" cy="1794509"/>
          </a:xfrm>
          <a:prstGeom prst="rect">
            <a:avLst/>
          </a:prstGeom>
        </p:spPr>
      </p:pic>
      <p:pic>
        <p:nvPicPr>
          <p:cNvPr id="15" name="Picture 14">
            <a:extLst>
              <a:ext uri="{FF2B5EF4-FFF2-40B4-BE49-F238E27FC236}">
                <a16:creationId xmlns:a16="http://schemas.microsoft.com/office/drawing/2014/main" id="{E4816CB4-7EFD-4BAA-A1BB-E0E5BC65B3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3686" y="4756723"/>
            <a:ext cx="2499360" cy="1874520"/>
          </a:xfrm>
          <a:prstGeom prst="rect">
            <a:avLst/>
          </a:prstGeom>
        </p:spPr>
      </p:pic>
    </p:spTree>
    <p:extLst>
      <p:ext uri="{BB962C8B-B14F-4D97-AF65-F5344CB8AC3E}">
        <p14:creationId xmlns:p14="http://schemas.microsoft.com/office/powerpoint/2010/main" val="4007078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See the source image">
            <a:extLst>
              <a:ext uri="{FF2B5EF4-FFF2-40B4-BE49-F238E27FC236}">
                <a16:creationId xmlns:a16="http://schemas.microsoft.com/office/drawing/2014/main" id="{97465915-0C97-4A5F-BEAE-1D8BFDF7A3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805" y="895496"/>
            <a:ext cx="1291297" cy="1278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ee the source image">
            <a:extLst>
              <a:ext uri="{FF2B5EF4-FFF2-40B4-BE49-F238E27FC236}">
                <a16:creationId xmlns:a16="http://schemas.microsoft.com/office/drawing/2014/main" id="{A789A672-8CDB-4974-BF65-2453267C5A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2433" y="924941"/>
            <a:ext cx="1291297" cy="12783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ee the source image">
            <a:extLst>
              <a:ext uri="{FF2B5EF4-FFF2-40B4-BE49-F238E27FC236}">
                <a16:creationId xmlns:a16="http://schemas.microsoft.com/office/drawing/2014/main" id="{F4647647-CA78-43D5-8049-B2B329BAB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6150" y="924941"/>
            <a:ext cx="1291297" cy="12783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ee the source image">
            <a:extLst>
              <a:ext uri="{FF2B5EF4-FFF2-40B4-BE49-F238E27FC236}">
                <a16:creationId xmlns:a16="http://schemas.microsoft.com/office/drawing/2014/main" id="{013F4331-7F12-419E-8E54-23D180960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6149" y="2595342"/>
            <a:ext cx="1291297" cy="12783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ee the source image">
            <a:extLst>
              <a:ext uri="{FF2B5EF4-FFF2-40B4-BE49-F238E27FC236}">
                <a16:creationId xmlns:a16="http://schemas.microsoft.com/office/drawing/2014/main" id="{5FC15713-09BB-41C4-BD54-8D80D7250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6148" y="4265743"/>
            <a:ext cx="1291297" cy="127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746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e the source image">
            <a:extLst>
              <a:ext uri="{FF2B5EF4-FFF2-40B4-BE49-F238E27FC236}">
                <a16:creationId xmlns:a16="http://schemas.microsoft.com/office/drawing/2014/main" id="{32F3B1C9-1DF8-44DE-A4F9-F2DE9FE6B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937" y="1080867"/>
            <a:ext cx="1666019" cy="18850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ee the source image">
            <a:extLst>
              <a:ext uri="{FF2B5EF4-FFF2-40B4-BE49-F238E27FC236}">
                <a16:creationId xmlns:a16="http://schemas.microsoft.com/office/drawing/2014/main" id="{E1EB0261-9FB7-454D-ACF3-2F3F2BBFB5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648" y="2254934"/>
            <a:ext cx="1666019" cy="18850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ee the source image">
            <a:extLst>
              <a:ext uri="{FF2B5EF4-FFF2-40B4-BE49-F238E27FC236}">
                <a16:creationId xmlns:a16="http://schemas.microsoft.com/office/drawing/2014/main" id="{4AEA40F1-9745-4A70-B2B6-0FDF0BC75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6262" y="1064456"/>
            <a:ext cx="1666019" cy="18850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ee the source image">
            <a:extLst>
              <a:ext uri="{FF2B5EF4-FFF2-40B4-BE49-F238E27FC236}">
                <a16:creationId xmlns:a16="http://schemas.microsoft.com/office/drawing/2014/main" id="{A9242B83-11CC-4F44-84B0-2674428A51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3649" y="3429000"/>
            <a:ext cx="1666019" cy="18850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ee the source image">
            <a:extLst>
              <a:ext uri="{FF2B5EF4-FFF2-40B4-BE49-F238E27FC236}">
                <a16:creationId xmlns:a16="http://schemas.microsoft.com/office/drawing/2014/main" id="{6970AB5C-F941-494F-AE14-5A6BB30C3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0379" y="3429000"/>
            <a:ext cx="1666019" cy="1885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433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ee the source image">
            <a:extLst>
              <a:ext uri="{FF2B5EF4-FFF2-40B4-BE49-F238E27FC236}">
                <a16:creationId xmlns:a16="http://schemas.microsoft.com/office/drawing/2014/main" id="{95F5AC68-ADD5-42F5-B8FC-3D743A1B23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256" y="534573"/>
            <a:ext cx="1427871" cy="16318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ee the source image">
            <a:extLst>
              <a:ext uri="{FF2B5EF4-FFF2-40B4-BE49-F238E27FC236}">
                <a16:creationId xmlns:a16="http://schemas.microsoft.com/office/drawing/2014/main" id="{57B74910-0033-48F0-B887-AE4F205712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4290" y="534573"/>
            <a:ext cx="1427871" cy="16318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ee the source image">
            <a:extLst>
              <a:ext uri="{FF2B5EF4-FFF2-40B4-BE49-F238E27FC236}">
                <a16:creationId xmlns:a16="http://schemas.microsoft.com/office/drawing/2014/main" id="{51055156-10CF-4D21-A291-3A3A2D250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5453" y="3008142"/>
            <a:ext cx="1427871" cy="16318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ee the source image">
            <a:extLst>
              <a:ext uri="{FF2B5EF4-FFF2-40B4-BE49-F238E27FC236}">
                <a16:creationId xmlns:a16="http://schemas.microsoft.com/office/drawing/2014/main" id="{F80E7121-77E2-4A71-A92B-BC0472EFC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976" y="4358640"/>
            <a:ext cx="1427871" cy="16318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ee the source image">
            <a:extLst>
              <a:ext uri="{FF2B5EF4-FFF2-40B4-BE49-F238E27FC236}">
                <a16:creationId xmlns:a16="http://schemas.microsoft.com/office/drawing/2014/main" id="{822A0753-FB70-404D-877E-1AA0F9101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7354" y="4358640"/>
            <a:ext cx="1427871" cy="16318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ee the source image">
            <a:extLst>
              <a:ext uri="{FF2B5EF4-FFF2-40B4-BE49-F238E27FC236}">
                <a16:creationId xmlns:a16="http://schemas.microsoft.com/office/drawing/2014/main" id="{2A860239-CC85-44E0-98E1-D27CCA750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4289" y="4358640"/>
            <a:ext cx="1427871" cy="16318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e the source image">
            <a:extLst>
              <a:ext uri="{FF2B5EF4-FFF2-40B4-BE49-F238E27FC236}">
                <a16:creationId xmlns:a16="http://schemas.microsoft.com/office/drawing/2014/main" id="{511D89ED-3C2F-4C6E-A4CF-0FDAF2A13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2388" y="3008142"/>
            <a:ext cx="1427871" cy="1631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106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8EF86BCF-8FCD-48F2-B258-A12D9C79C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299" y="1083213"/>
            <a:ext cx="1679917" cy="16799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ee the source image">
            <a:extLst>
              <a:ext uri="{FF2B5EF4-FFF2-40B4-BE49-F238E27FC236}">
                <a16:creationId xmlns:a16="http://schemas.microsoft.com/office/drawing/2014/main" id="{228F05A8-AAB9-4DE4-9583-AD7C2BD07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1572" y="1083213"/>
            <a:ext cx="1679917" cy="16799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ee the source image">
            <a:extLst>
              <a:ext uri="{FF2B5EF4-FFF2-40B4-BE49-F238E27FC236}">
                <a16:creationId xmlns:a16="http://schemas.microsoft.com/office/drawing/2014/main" id="{D55FE4A1-6347-4117-96AA-E43A2B493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037428"/>
            <a:ext cx="1679917" cy="16799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ee the source image">
            <a:extLst>
              <a:ext uri="{FF2B5EF4-FFF2-40B4-BE49-F238E27FC236}">
                <a16:creationId xmlns:a16="http://schemas.microsoft.com/office/drawing/2014/main" id="{35C74CC2-1B86-4AB3-A198-8E2019979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4588" y="4037427"/>
            <a:ext cx="1679917" cy="1679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952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ee the source image">
            <a:extLst>
              <a:ext uri="{FF2B5EF4-FFF2-40B4-BE49-F238E27FC236}">
                <a16:creationId xmlns:a16="http://schemas.microsoft.com/office/drawing/2014/main" id="{3F1A4E84-C8EE-45CA-AAE2-04CC82ADB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884" y="759655"/>
            <a:ext cx="1251218" cy="11900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See the source image">
            <a:extLst>
              <a:ext uri="{FF2B5EF4-FFF2-40B4-BE49-F238E27FC236}">
                <a16:creationId xmlns:a16="http://schemas.microsoft.com/office/drawing/2014/main" id="{973834F8-8200-480F-875F-F2048C2013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6241" y="759655"/>
            <a:ext cx="1251218" cy="11900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ee the source image">
            <a:extLst>
              <a:ext uri="{FF2B5EF4-FFF2-40B4-BE49-F238E27FC236}">
                <a16:creationId xmlns:a16="http://schemas.microsoft.com/office/drawing/2014/main" id="{A166ED4A-3966-43CB-9B52-2FEF66E91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598" y="759655"/>
            <a:ext cx="1251218" cy="11900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ee the source image">
            <a:extLst>
              <a:ext uri="{FF2B5EF4-FFF2-40B4-BE49-F238E27FC236}">
                <a16:creationId xmlns:a16="http://schemas.microsoft.com/office/drawing/2014/main" id="{B121A671-4FDA-4872-9404-FFC83570EC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6241" y="2238938"/>
            <a:ext cx="1251218" cy="11900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ee the source image">
            <a:extLst>
              <a:ext uri="{FF2B5EF4-FFF2-40B4-BE49-F238E27FC236}">
                <a16:creationId xmlns:a16="http://schemas.microsoft.com/office/drawing/2014/main" id="{6FD2990B-1458-4A0B-B220-DEC17C1027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416" y="2238938"/>
            <a:ext cx="1251218" cy="11900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ee the source image">
            <a:extLst>
              <a:ext uri="{FF2B5EF4-FFF2-40B4-BE49-F238E27FC236}">
                <a16:creationId xmlns:a16="http://schemas.microsoft.com/office/drawing/2014/main" id="{D62C48D7-53FF-4F0C-A8D8-461130F8F0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8591" y="2238938"/>
            <a:ext cx="1251218" cy="11900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See the source image">
            <a:extLst>
              <a:ext uri="{FF2B5EF4-FFF2-40B4-BE49-F238E27FC236}">
                <a16:creationId xmlns:a16="http://schemas.microsoft.com/office/drawing/2014/main" id="{D6F09C82-4766-4A30-9753-FC0E1C1A1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416" y="3718221"/>
            <a:ext cx="1251218" cy="11900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ee the source image">
            <a:extLst>
              <a:ext uri="{FF2B5EF4-FFF2-40B4-BE49-F238E27FC236}">
                <a16:creationId xmlns:a16="http://schemas.microsoft.com/office/drawing/2014/main" id="{5DBEDC7D-B588-412C-BD58-AA0C042DE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0391" y="3718221"/>
            <a:ext cx="1251218" cy="11900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See the source image">
            <a:extLst>
              <a:ext uri="{FF2B5EF4-FFF2-40B4-BE49-F238E27FC236}">
                <a16:creationId xmlns:a16="http://schemas.microsoft.com/office/drawing/2014/main" id="{B98F0E51-742C-47F4-9181-A2DDA79B6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6715" y="3718221"/>
            <a:ext cx="1251218" cy="1190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085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4C1983-C121-48D8-8E9E-6D602E34F717}"/>
              </a:ext>
            </a:extLst>
          </p:cNvPr>
          <p:cNvSpPr/>
          <p:nvPr/>
        </p:nvSpPr>
        <p:spPr>
          <a:xfrm>
            <a:off x="213360" y="887135"/>
            <a:ext cx="11551919" cy="5970865"/>
          </a:xfrm>
          <a:prstGeom prst="rect">
            <a:avLst/>
          </a:prstGeom>
        </p:spPr>
        <p:txBody>
          <a:bodyPr wrap="square">
            <a:spAutoFit/>
          </a:bodyPr>
          <a:lstStyle/>
          <a:p>
            <a:r>
              <a:rPr lang="en-GB" sz="2800" dirty="0">
                <a:solidFill>
                  <a:srgbClr val="111111"/>
                </a:solidFill>
              </a:rPr>
              <a:t>Which were easy?  Which were more difficult?</a:t>
            </a:r>
          </a:p>
          <a:p>
            <a:endParaRPr lang="en-GB" sz="2800" dirty="0">
              <a:solidFill>
                <a:srgbClr val="111111"/>
              </a:solidFill>
            </a:endParaRPr>
          </a:p>
          <a:p>
            <a:r>
              <a:rPr lang="en-GB" sz="2800" dirty="0">
                <a:solidFill>
                  <a:srgbClr val="111111"/>
                </a:solidFill>
              </a:rPr>
              <a:t>Subitizing comes in two forms: perceptual subitising and conceptual subitizing. </a:t>
            </a:r>
          </a:p>
          <a:p>
            <a:endParaRPr lang="en-GB" sz="2800" dirty="0">
              <a:solidFill>
                <a:srgbClr val="111111"/>
              </a:solidFill>
            </a:endParaRPr>
          </a:p>
          <a:p>
            <a:r>
              <a:rPr lang="en-GB" sz="2800" dirty="0">
                <a:solidFill>
                  <a:srgbClr val="111111"/>
                </a:solidFill>
              </a:rPr>
              <a:t>Perceptual subitising is the simplest, and even animals are able to do it.</a:t>
            </a:r>
          </a:p>
          <a:p>
            <a:endParaRPr lang="en-GB" sz="2800" dirty="0">
              <a:solidFill>
                <a:srgbClr val="111111"/>
              </a:solidFill>
            </a:endParaRPr>
          </a:p>
          <a:p>
            <a:r>
              <a:rPr lang="en-GB" sz="2800" dirty="0">
                <a:solidFill>
                  <a:srgbClr val="111111"/>
                </a:solidFill>
              </a:rPr>
              <a:t>It is the instant visual recognition of a pattern such as the dots on a die.</a:t>
            </a:r>
          </a:p>
          <a:p>
            <a:endParaRPr lang="en-GB" sz="2800" dirty="0">
              <a:solidFill>
                <a:srgbClr val="111111"/>
              </a:solidFill>
            </a:endParaRPr>
          </a:p>
          <a:p>
            <a:r>
              <a:rPr lang="en-GB" sz="2800" dirty="0">
                <a:solidFill>
                  <a:srgbClr val="111111"/>
                </a:solidFill>
              </a:rPr>
              <a:t>Conceptual subitising is the ability to recognise a whole quantity as the result of recognising smaller quantities.</a:t>
            </a:r>
          </a:p>
          <a:p>
            <a:endParaRPr lang="en-GB" dirty="0">
              <a:solidFill>
                <a:srgbClr val="111111"/>
              </a:solidFill>
              <a:latin typeface="Roboto"/>
            </a:endParaRPr>
          </a:p>
        </p:txBody>
      </p:sp>
      <p:sp>
        <p:nvSpPr>
          <p:cNvPr id="3" name="TextBox 2">
            <a:extLst>
              <a:ext uri="{FF2B5EF4-FFF2-40B4-BE49-F238E27FC236}">
                <a16:creationId xmlns:a16="http://schemas.microsoft.com/office/drawing/2014/main" id="{A81A0F28-2E0C-4456-8571-3C918B79DD07}"/>
              </a:ext>
            </a:extLst>
          </p:cNvPr>
          <p:cNvSpPr txBox="1"/>
          <p:nvPr/>
        </p:nvSpPr>
        <p:spPr>
          <a:xfrm>
            <a:off x="1856935" y="323557"/>
            <a:ext cx="8496887" cy="646331"/>
          </a:xfrm>
          <a:prstGeom prst="rect">
            <a:avLst/>
          </a:prstGeom>
          <a:noFill/>
        </p:spPr>
        <p:txBody>
          <a:bodyPr wrap="square" rtlCol="0">
            <a:spAutoFit/>
          </a:bodyPr>
          <a:lstStyle/>
          <a:p>
            <a:pPr algn="ctr"/>
            <a:r>
              <a:rPr lang="en-GB" sz="3600" b="1" dirty="0">
                <a:solidFill>
                  <a:schemeClr val="bg1"/>
                </a:solidFill>
                <a:latin typeface="+mj-lt"/>
              </a:rPr>
              <a:t>Subitising</a:t>
            </a:r>
          </a:p>
        </p:txBody>
      </p:sp>
    </p:spTree>
    <p:extLst>
      <p:ext uri="{BB962C8B-B14F-4D97-AF65-F5344CB8AC3E}">
        <p14:creationId xmlns:p14="http://schemas.microsoft.com/office/powerpoint/2010/main" val="3483977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8" name="Picture 18" descr="See the source image">
            <a:extLst>
              <a:ext uri="{FF2B5EF4-FFF2-40B4-BE49-F238E27FC236}">
                <a16:creationId xmlns:a16="http://schemas.microsoft.com/office/drawing/2014/main" id="{ADE620AA-A5D1-419F-BA09-B7C9E2ED4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4147" y="655980"/>
            <a:ext cx="1153639" cy="17492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See the source image">
            <a:extLst>
              <a:ext uri="{FF2B5EF4-FFF2-40B4-BE49-F238E27FC236}">
                <a16:creationId xmlns:a16="http://schemas.microsoft.com/office/drawing/2014/main" id="{C2DB7BEB-94B3-422D-AADF-5328E0EA2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2161" y="655981"/>
            <a:ext cx="1153639" cy="17492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See the source image">
            <a:extLst>
              <a:ext uri="{FF2B5EF4-FFF2-40B4-BE49-F238E27FC236}">
                <a16:creationId xmlns:a16="http://schemas.microsoft.com/office/drawing/2014/main" id="{B432379D-A717-4348-A1DC-8AA65DD81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6770" y="655982"/>
            <a:ext cx="1153639" cy="17492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See the source image">
            <a:extLst>
              <a:ext uri="{FF2B5EF4-FFF2-40B4-BE49-F238E27FC236}">
                <a16:creationId xmlns:a16="http://schemas.microsoft.com/office/drawing/2014/main" id="{53A398F9-CE98-43FA-8201-9369AD997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2160" y="2554355"/>
            <a:ext cx="1153639" cy="17492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See the source image">
            <a:extLst>
              <a:ext uri="{FF2B5EF4-FFF2-40B4-BE49-F238E27FC236}">
                <a16:creationId xmlns:a16="http://schemas.microsoft.com/office/drawing/2014/main" id="{66DF701B-012D-4940-A506-830A98815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6770" y="2554356"/>
            <a:ext cx="1153639" cy="1749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418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numberblocks">
            <a:extLst>
              <a:ext uri="{FF2B5EF4-FFF2-40B4-BE49-F238E27FC236}">
                <a16:creationId xmlns:a16="http://schemas.microsoft.com/office/drawing/2014/main" id="{5A70095A-9987-4A38-B402-0A5F55120B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14" y="3658427"/>
            <a:ext cx="4235520" cy="24996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DB010B1-3BB6-411E-AAE6-B4A04524D7F6}"/>
              </a:ext>
            </a:extLst>
          </p:cNvPr>
          <p:cNvSpPr/>
          <p:nvPr/>
        </p:nvSpPr>
        <p:spPr>
          <a:xfrm>
            <a:off x="1585977" y="1221679"/>
            <a:ext cx="8496887" cy="923330"/>
          </a:xfrm>
          <a:prstGeom prst="rect">
            <a:avLst/>
          </a:prstGeom>
        </p:spPr>
        <p:txBody>
          <a:bodyPr wrap="square">
            <a:spAutoFit/>
          </a:bodyPr>
          <a:lstStyle/>
          <a:p>
            <a:r>
              <a:rPr lang="en-GB" dirty="0">
                <a:solidFill>
                  <a:srgbClr val="111111"/>
                </a:solidFill>
                <a:latin typeface="Roboto"/>
              </a:rPr>
              <a:t>Learning through play</a:t>
            </a:r>
          </a:p>
          <a:p>
            <a:endParaRPr lang="en-GB" dirty="0">
              <a:solidFill>
                <a:srgbClr val="111111"/>
              </a:solidFill>
              <a:latin typeface="Roboto"/>
            </a:endParaRPr>
          </a:p>
          <a:p>
            <a:r>
              <a:rPr lang="en-GB" dirty="0">
                <a:solidFill>
                  <a:srgbClr val="111111"/>
                </a:solidFill>
                <a:latin typeface="Roboto"/>
              </a:rPr>
              <a:t>Make it fun</a:t>
            </a:r>
          </a:p>
        </p:txBody>
      </p:sp>
      <p:pic>
        <p:nvPicPr>
          <p:cNvPr id="2052" name="Picture 4" descr="Image result for Dice games">
            <a:extLst>
              <a:ext uri="{FF2B5EF4-FFF2-40B4-BE49-F238E27FC236}">
                <a16:creationId xmlns:a16="http://schemas.microsoft.com/office/drawing/2014/main" id="{A40276DA-A7C8-4534-92BF-D376FB8FE6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8314" y="430509"/>
            <a:ext cx="203835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a:extLst>
              <a:ext uri="{FF2B5EF4-FFF2-40B4-BE49-F238E27FC236}">
                <a16:creationId xmlns:a16="http://schemas.microsoft.com/office/drawing/2014/main" id="{EDFB3453-E5B2-4016-8780-DF7BA3E749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3790" y="382884"/>
            <a:ext cx="2409825" cy="18097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dice">
            <a:extLst>
              <a:ext uri="{FF2B5EF4-FFF2-40B4-BE49-F238E27FC236}">
                <a16:creationId xmlns:a16="http://schemas.microsoft.com/office/drawing/2014/main" id="{793ECBA0-7E4F-4A2E-B1BC-0E68EB31B8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0176" y="2374530"/>
            <a:ext cx="1462688" cy="105437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e the source image">
            <a:extLst>
              <a:ext uri="{FF2B5EF4-FFF2-40B4-BE49-F238E27FC236}">
                <a16:creationId xmlns:a16="http://schemas.microsoft.com/office/drawing/2014/main" id="{05C8300F-C9C8-4857-A22F-EDEB743097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1892" y="3610802"/>
            <a:ext cx="2293619" cy="1709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524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attachments.office.net/owa/GDevereaux%40oaklands-inf.wokingham.sch.uk/service.svc/s/GetAttachmentThumbnail?id=AAMkAGYwNzA1YmQ1LTIwZGMtNDBlOS1iYmEzLThhNmNiZGJhMmQ0NwBGAAAAAADiD05mnwC7RKc4yzKBZkfdBwBK6SoygUyYSJtFStZJ8sZYAAAAAAEMAABK6SoygUyYSJtFStZJ8sZYAAG96V1GAAABEgAQAMJYi6ZvAddLsPimZ5zLRkk%3D&amp;thumbnailType=2&amp;token=eyJhbGciOiJSUzI1NiIsImtpZCI6IkZBRDY1NDI2MkM2QUYyOTYxQUExRThDQUI3OEZGMUIyNzBFNzA3RTkiLCJ0eXAiOiJKV1QiLCJ4NXQiOiItdFpVSml4cThwWWFvZWpLdDRfeHNuRG5CLWsifQ.eyJvcmlnaW4iOiJodHRwczovL291dGxvb2sub2ZmaWNlLmNvbSIsInVjIjoiYjNlMGQ0NWMxMmY5NDA2Yjg3Yjg1NzlkMWM0ZmU5ZTAiLCJzaWduaW5fc3RhdGUiOiJbXCJrbXNpXCJdIiwidmVyIjoiRXhjaGFuZ2UuQ2FsbGJhY2suVjEiLCJhcHBjdHhzZW5kZXIiOiJPd2FEb3dubG9hZEBmMTk0ZGY5My00MGNjLTQ0MWMtYjM2Ny03MTg5MzI5NmI0MWEiLCJpc3NyaW5nIjoiV1ciLCJhcHBjdHgiOiJ7XCJtc2V4Y2hwcm90XCI6XCJvd2FcIixcInB1aWRcIjpcIjExNTM4MDExMTU3Nzg3NTYyMDhcIixcInNjb3BlXCI6XCJPd2FEb3dubG9hZFwiLFwib2lkXCI6XCJhZTQzODFhNi02YjI0LTQ4YTUtYTFmMC1iM2QxOGJlZjhmYmZcIixcInByaW1hcnlzaWRcIjpcIlMtMS01LTIxLTIzODIzNDM1NzEtMTU1MzUzMDA2OS04NzQ1MDI5MjctMjA3MzY1XCJ9IiwibmJmIjoxNjQ4MjAxMDAyLCJleHAiOjE2NDgyMDE2MDIsImlzcyI6IjAwMDAwMDAyLTAwMDAtMGZmMS1jZTAwLTAwMDAwMDAwMDAwMEBmMTk0ZGY5My00MGNjLTQ0MWMtYjM2Ny03MTg5MzI5NmI0MWEiLCJhdWQiOiIwMDAwMDAwMi0wMDAwLTBmZjEtY2UwMC0wMDAwMDAwMDAwMDAvYXR0YWNobWVudHMub2ZmaWNlLm5ldEBmMTk0ZGY5My00MGNjLTQ0MWMtYjM2Ny03MTg5MzI5NmI0MWEiLCJoYXBwIjoib3dhIn0.XnMBqBG309t8hqq1GCG1HlSGvAOqoxfCKW4R-ycw95gjtUhjw3FXKTU7ohHZxE0mchd-NM7qRxZP1iUcDRPh8lkBjOvbu6UsUAiYAqunJ5hAfHfO2bq_4uPCjG2AAuZz_F6XdMjyvp6mJwc6Nmfy30Evm5_CDxX4iU6dbleFbrk4bXbDFi4SLCSTCoVuhUsjMhZK2jD0wjTkfJeGnJ_safiwWcDYJx01W3fXmNKrmiT1FOaEsR4DlaFxGwBHyAMERMo6ewFtuk-v5bCWUl1SaR2hfRQfN4HPs0X9RLGH5p4DoxyF3FZcmscwa5LCVD7ca_kldeYephgmTBk1bqDJ4A&amp;X-OWA-CANARY=l07e98r8x0SGF91Wsr5zlaDUoy5DDtoYZfJGTZLxALKkBYrCXh_A4iAfbhqb-utef7pIvhDiNrA.&amp;owa=outlook.office.com&amp;scriptVer=20220318002.04&amp;animation=true">
            <a:extLst>
              <a:ext uri="{FF2B5EF4-FFF2-40B4-BE49-F238E27FC236}">
                <a16:creationId xmlns:a16="http://schemas.microsoft.com/office/drawing/2014/main" id="{EBB31621-2548-4EEB-9706-8014071215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156" y="569843"/>
            <a:ext cx="2579756" cy="19348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attachments.office.net/owa/GDevereaux%40oaklands-inf.wokingham.sch.uk/service.svc/s/GetAttachmentThumbnail?id=AAMkAGYwNzA1YmQ1LTIwZGMtNDBlOS1iYmEzLThhNmNiZGJhMmQ0NwBGAAAAAADiD05mnwC7RKc4yzKBZkfdBwBK6SoygUyYSJtFStZJ8sZYAAAAAAEMAABK6SoygUyYSJtFStZJ8sZYAAG96V1GAAABEgAQAKti1YdeYB9FuhG4znN9EhY%3D&amp;thumbnailType=2&amp;token=eyJhbGciOiJSUzI1NiIsImtpZCI6IkZBRDY1NDI2MkM2QUYyOTYxQUExRThDQUI3OEZGMUIyNzBFNzA3RTkiLCJ0eXAiOiJKV1QiLCJ4NXQiOiItdFpVSml4cThwWWFvZWpLdDRfeHNuRG5CLWsifQ.eyJvcmlnaW4iOiJodHRwczovL291dGxvb2sub2ZmaWNlLmNvbSIsInVjIjoiYjNlMGQ0NWMxMmY5NDA2Yjg3Yjg1NzlkMWM0ZmU5ZTAiLCJzaWduaW5fc3RhdGUiOiJbXCJrbXNpXCJdIiwidmVyIjoiRXhjaGFuZ2UuQ2FsbGJhY2suVjEiLCJhcHBjdHhzZW5kZXIiOiJPd2FEb3dubG9hZEBmMTk0ZGY5My00MGNjLTQ0MWMtYjM2Ny03MTg5MzI5NmI0MWEiLCJpc3NyaW5nIjoiV1ciLCJhcHBjdHgiOiJ7XCJtc2V4Y2hwcm90XCI6XCJvd2FcIixcInB1aWRcIjpcIjExNTM4MDExMTU3Nzg3NTYyMDhcIixcInNjb3BlXCI6XCJPd2FEb3dubG9hZFwiLFwib2lkXCI6XCJhZTQzODFhNi02YjI0LTQ4YTUtYTFmMC1iM2QxOGJlZjhmYmZcIixcInByaW1hcnlzaWRcIjpcIlMtMS01LTIxLTIzODIzNDM1NzEtMTU1MzUzMDA2OS04NzQ1MDI5MjctMjA3MzY1XCJ9IiwibmJmIjoxNjQ4MjAxMDAyLCJleHAiOjE2NDgyMDE2MDIsImlzcyI6IjAwMDAwMDAyLTAwMDAtMGZmMS1jZTAwLTAwMDAwMDAwMDAwMEBmMTk0ZGY5My00MGNjLTQ0MWMtYjM2Ny03MTg5MzI5NmI0MWEiLCJhdWQiOiIwMDAwMDAwMi0wMDAwLTBmZjEtY2UwMC0wMDAwMDAwMDAwMDAvYXR0YWNobWVudHMub2ZmaWNlLm5ldEBmMTk0ZGY5My00MGNjLTQ0MWMtYjM2Ny03MTg5MzI5NmI0MWEiLCJoYXBwIjoib3dhIn0.XnMBqBG309t8hqq1GCG1HlSGvAOqoxfCKW4R-ycw95gjtUhjw3FXKTU7ohHZxE0mchd-NM7qRxZP1iUcDRPh8lkBjOvbu6UsUAiYAqunJ5hAfHfO2bq_4uPCjG2AAuZz_F6XdMjyvp6mJwc6Nmfy30Evm5_CDxX4iU6dbleFbrk4bXbDFi4SLCSTCoVuhUsjMhZK2jD0wjTkfJeGnJ_safiwWcDYJx01W3fXmNKrmiT1FOaEsR4DlaFxGwBHyAMERMo6ewFtuk-v5bCWUl1SaR2hfRQfN4HPs0X9RLGH5p4DoxyF3FZcmscwa5LCVD7ca_kldeYephgmTBk1bqDJ4A&amp;X-OWA-CANARY=l07e98r8x0SGF91Wsr5zlaDUoy5DDtoYZfJGTZLxALKkBYrCXh_A4iAfbhqb-utef7pIvhDiNrA.&amp;owa=outlook.office.com&amp;scriptVer=20220318002.04&amp;animation=true">
            <a:extLst>
              <a:ext uri="{FF2B5EF4-FFF2-40B4-BE49-F238E27FC236}">
                <a16:creationId xmlns:a16="http://schemas.microsoft.com/office/drawing/2014/main" id="{EE458D7A-CE08-450F-A9AC-BAE44CA7D3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3450" y="410818"/>
            <a:ext cx="2181639" cy="290885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attachments.office.net/owa/GDevereaux%40oaklands-inf.wokingham.sch.uk/service.svc/s/GetAttachmentThumbnail?id=AAMkAGYwNzA1YmQ1LTIwZGMtNDBlOS1iYmEzLThhNmNiZGJhMmQ0NwBGAAAAAADiD05mnwC7RKc4yzKBZkfdBwBK6SoygUyYSJtFStZJ8sZYAAAAAAEMAABK6SoygUyYSJtFStZJ8sZYAAG96V1GAAABEgAQABMnc8QevT5IlIlWkHuZ9tU%3D&amp;thumbnailType=2&amp;token=eyJhbGciOiJSUzI1NiIsImtpZCI6IkZBRDY1NDI2MkM2QUYyOTYxQUExRThDQUI3OEZGMUIyNzBFNzA3RTkiLCJ0eXAiOiJKV1QiLCJ4NXQiOiItdFpVSml4cThwWWFvZWpLdDRfeHNuRG5CLWsifQ.eyJvcmlnaW4iOiJodHRwczovL291dGxvb2sub2ZmaWNlLmNvbSIsInVjIjoiYjNlMGQ0NWMxMmY5NDA2Yjg3Yjg1NzlkMWM0ZmU5ZTAiLCJzaWduaW5fc3RhdGUiOiJbXCJrbXNpXCJdIiwidmVyIjoiRXhjaGFuZ2UuQ2FsbGJhY2suVjEiLCJhcHBjdHhzZW5kZXIiOiJPd2FEb3dubG9hZEBmMTk0ZGY5My00MGNjLTQ0MWMtYjM2Ny03MTg5MzI5NmI0MWEiLCJpc3NyaW5nIjoiV1ciLCJhcHBjdHgiOiJ7XCJtc2V4Y2hwcm90XCI6XCJvd2FcIixcInB1aWRcIjpcIjExNTM4MDExMTU3Nzg3NTYyMDhcIixcInNjb3BlXCI6XCJPd2FEb3dubG9hZFwiLFwib2lkXCI6XCJhZTQzODFhNi02YjI0LTQ4YTUtYTFmMC1iM2QxOGJlZjhmYmZcIixcInByaW1hcnlzaWRcIjpcIlMtMS01LTIxLTIzODIzNDM1NzEtMTU1MzUzMDA2OS04NzQ1MDI5MjctMjA3MzY1XCJ9IiwibmJmIjoxNjQ4MjAxMDAyLCJleHAiOjE2NDgyMDE2MDIsImlzcyI6IjAwMDAwMDAyLTAwMDAtMGZmMS1jZTAwLTAwMDAwMDAwMDAwMEBmMTk0ZGY5My00MGNjLTQ0MWMtYjM2Ny03MTg5MzI5NmI0MWEiLCJhdWQiOiIwMDAwMDAwMi0wMDAwLTBmZjEtY2UwMC0wMDAwMDAwMDAwMDAvYXR0YWNobWVudHMub2ZmaWNlLm5ldEBmMTk0ZGY5My00MGNjLTQ0MWMtYjM2Ny03MTg5MzI5NmI0MWEiLCJoYXBwIjoib3dhIn0.XnMBqBG309t8hqq1GCG1HlSGvAOqoxfCKW4R-ycw95gjtUhjw3FXKTU7ohHZxE0mchd-NM7qRxZP1iUcDRPh8lkBjOvbu6UsUAiYAqunJ5hAfHfO2bq_4uPCjG2AAuZz_F6XdMjyvp6mJwc6Nmfy30Evm5_CDxX4iU6dbleFbrk4bXbDFi4SLCSTCoVuhUsjMhZK2jD0wjTkfJeGnJ_safiwWcDYJx01W3fXmNKrmiT1FOaEsR4DlaFxGwBHyAMERMo6ewFtuk-v5bCWUl1SaR2hfRQfN4HPs0X9RLGH5p4DoxyF3FZcmscwa5LCVD7ca_kldeYephgmTBk1bqDJ4A&amp;X-OWA-CANARY=l07e98r8x0SGF91Wsr5zlaDUoy5DDtoYZfJGTZLxALKkBYrCXh_A4iAfbhqb-utef7pIvhDiNrA.&amp;owa=outlook.office.com&amp;scriptVer=20220318002.04&amp;animation=true">
            <a:extLst>
              <a:ext uri="{FF2B5EF4-FFF2-40B4-BE49-F238E27FC236}">
                <a16:creationId xmlns:a16="http://schemas.microsoft.com/office/drawing/2014/main" id="{776F7C8B-3623-49D2-B42B-333B46CF9E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4295" y="4187687"/>
            <a:ext cx="2791791" cy="209384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attachments.office.net/owa/GDevereaux%40oaklands-inf.wokingham.sch.uk/service.svc/s/GetAttachmentThumbnail?id=AAMkAGYwNzA1YmQ1LTIwZGMtNDBlOS1iYmEzLThhNmNiZGJhMmQ0NwBGAAAAAADiD05mnwC7RKc4yzKBZkfdBwBK6SoygUyYSJtFStZJ8sZYAAAAAAEMAABK6SoygUyYSJtFStZJ8sZYAAG96V1GAAABEgAQAO6RF8EXVUNEoNKQCgAdoLU%3D&amp;thumbnailType=2&amp;token=eyJhbGciOiJSUzI1NiIsImtpZCI6IkZBRDY1NDI2MkM2QUYyOTYxQUExRThDQUI3OEZGMUIyNzBFNzA3RTkiLCJ0eXAiOiJKV1QiLCJ4NXQiOiItdFpVSml4cThwWWFvZWpLdDRfeHNuRG5CLWsifQ.eyJvcmlnaW4iOiJodHRwczovL291dGxvb2sub2ZmaWNlLmNvbSIsInVjIjoiYjNlMGQ0NWMxMmY5NDA2Yjg3Yjg1NzlkMWM0ZmU5ZTAiLCJzaWduaW5fc3RhdGUiOiJbXCJrbXNpXCJdIiwidmVyIjoiRXhjaGFuZ2UuQ2FsbGJhY2suVjEiLCJhcHBjdHhzZW5kZXIiOiJPd2FEb3dubG9hZEBmMTk0ZGY5My00MGNjLTQ0MWMtYjM2Ny03MTg5MzI5NmI0MWEiLCJpc3NyaW5nIjoiV1ciLCJhcHBjdHgiOiJ7XCJtc2V4Y2hwcm90XCI6XCJvd2FcIixcInB1aWRcIjpcIjExNTM4MDExMTU3Nzg3NTYyMDhcIixcInNjb3BlXCI6XCJPd2FEb3dubG9hZFwiLFwib2lkXCI6XCJhZTQzODFhNi02YjI0LTQ4YTUtYTFmMC1iM2QxOGJlZjhmYmZcIixcInByaW1hcnlzaWRcIjpcIlMtMS01LTIxLTIzODIzNDM1NzEtMTU1MzUzMDA2OS04NzQ1MDI5MjctMjA3MzY1XCJ9IiwibmJmIjoxNjQ4MjAxMDAyLCJleHAiOjE2NDgyMDE2MDIsImlzcyI6IjAwMDAwMDAyLTAwMDAtMGZmMS1jZTAwLTAwMDAwMDAwMDAwMEBmMTk0ZGY5My00MGNjLTQ0MWMtYjM2Ny03MTg5MzI5NmI0MWEiLCJhdWQiOiIwMDAwMDAwMi0wMDAwLTBmZjEtY2UwMC0wMDAwMDAwMDAwMDAvYXR0YWNobWVudHMub2ZmaWNlLm5ldEBmMTk0ZGY5My00MGNjLTQ0MWMtYjM2Ny03MTg5MzI5NmI0MWEiLCJoYXBwIjoib3dhIn0.XnMBqBG309t8hqq1GCG1HlSGvAOqoxfCKW4R-ycw95gjtUhjw3FXKTU7ohHZxE0mchd-NM7qRxZP1iUcDRPh8lkBjOvbu6UsUAiYAqunJ5hAfHfO2bq_4uPCjG2AAuZz_F6XdMjyvp6mJwc6Nmfy30Evm5_CDxX4iU6dbleFbrk4bXbDFi4SLCSTCoVuhUsjMhZK2jD0wjTkfJeGnJ_safiwWcDYJx01W3fXmNKrmiT1FOaEsR4DlaFxGwBHyAMERMo6ewFtuk-v5bCWUl1SaR2hfRQfN4HPs0X9RLGH5p4DoxyF3FZcmscwa5LCVD7ca_kldeYephgmTBk1bqDJ4A&amp;X-OWA-CANARY=l07e98r8x0SGF91Wsr5zlaDUoy5DDtoYZfJGTZLxALKkBYrCXh_A4iAfbhqb-utef7pIvhDiNrA.&amp;owa=outlook.office.com&amp;scriptVer=20220318002.04&amp;animation=true">
            <a:extLst>
              <a:ext uri="{FF2B5EF4-FFF2-40B4-BE49-F238E27FC236}">
                <a16:creationId xmlns:a16="http://schemas.microsoft.com/office/drawing/2014/main" id="{4A3EA4DF-A216-4B6D-8F86-8DB7CE3AD3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886" y="3044686"/>
            <a:ext cx="2181639" cy="290885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attachments.office.net/owa/GDevereaux%40oaklands-inf.wokingham.sch.uk/service.svc/s/GetAttachmentThumbnail?id=AAMkAGYwNzA1YmQ1LTIwZGMtNDBlOS1iYmEzLThhNmNiZGJhMmQ0NwBGAAAAAADiD05mnwC7RKc4yzKBZkfdBwBK6SoygUyYSJtFStZJ8sZYAAAAAAEMAABK6SoygUyYSJtFStZJ8sZYAAG96V1GAAABEgAQAMkA9kNGQmFMjDCABJkLXW0%3D&amp;thumbnailType=2&amp;token=eyJhbGciOiJSUzI1NiIsImtpZCI6IkZBRDY1NDI2MkM2QUYyOTYxQUExRThDQUI3OEZGMUIyNzBFNzA3RTkiLCJ0eXAiOiJKV1QiLCJ4NXQiOiItdFpVSml4cThwWWFvZWpLdDRfeHNuRG5CLWsifQ.eyJvcmlnaW4iOiJodHRwczovL291dGxvb2sub2ZmaWNlLmNvbSIsInVjIjoiYjNlMGQ0NWMxMmY5NDA2Yjg3Yjg1NzlkMWM0ZmU5ZTAiLCJzaWduaW5fc3RhdGUiOiJbXCJrbXNpXCJdIiwidmVyIjoiRXhjaGFuZ2UuQ2FsbGJhY2suVjEiLCJhcHBjdHhzZW5kZXIiOiJPd2FEb3dubG9hZEBmMTk0ZGY5My00MGNjLTQ0MWMtYjM2Ny03MTg5MzI5NmI0MWEiLCJpc3NyaW5nIjoiV1ciLCJhcHBjdHgiOiJ7XCJtc2V4Y2hwcm90XCI6XCJvd2FcIixcInB1aWRcIjpcIjExNTM4MDExMTU3Nzg3NTYyMDhcIixcInNjb3BlXCI6XCJPd2FEb3dubG9hZFwiLFwib2lkXCI6XCJhZTQzODFhNi02YjI0LTQ4YTUtYTFmMC1iM2QxOGJlZjhmYmZcIixcInByaW1hcnlzaWRcIjpcIlMtMS01LTIxLTIzODIzNDM1NzEtMTU1MzUzMDA2OS04NzQ1MDI5MjctMjA3MzY1XCJ9IiwibmJmIjoxNjQ4MjAxMDAyLCJleHAiOjE2NDgyMDE2MDIsImlzcyI6IjAwMDAwMDAyLTAwMDAtMGZmMS1jZTAwLTAwMDAwMDAwMDAwMEBmMTk0ZGY5My00MGNjLTQ0MWMtYjM2Ny03MTg5MzI5NmI0MWEiLCJhdWQiOiIwMDAwMDAwMi0wMDAwLTBmZjEtY2UwMC0wMDAwMDAwMDAwMDAvYXR0YWNobWVudHMub2ZmaWNlLm5ldEBmMTk0ZGY5My00MGNjLTQ0MWMtYjM2Ny03MTg5MzI5NmI0MWEiLCJoYXBwIjoib3dhIn0.XnMBqBG309t8hqq1GCG1HlSGvAOqoxfCKW4R-ycw95gjtUhjw3FXKTU7ohHZxE0mchd-NM7qRxZP1iUcDRPh8lkBjOvbu6UsUAiYAqunJ5hAfHfO2bq_4uPCjG2AAuZz_F6XdMjyvp6mJwc6Nmfy30Evm5_CDxX4iU6dbleFbrk4bXbDFi4SLCSTCoVuhUsjMhZK2jD0wjTkfJeGnJ_safiwWcDYJx01W3fXmNKrmiT1FOaEsR4DlaFxGwBHyAMERMo6ewFtuk-v5bCWUl1SaR2hfRQfN4HPs0X9RLGH5p4DoxyF3FZcmscwa5LCVD7ca_kldeYephgmTBk1bqDJ4A&amp;X-OWA-CANARY=l07e98r8x0SGF91Wsr5zlaDUoy5DDtoYZfJGTZLxALKkBYrCXh_A4iAfbhqb-utef7pIvhDiNrA.&amp;owa=outlook.office.com&amp;scriptVer=20220318002.04&amp;animation=true">
            <a:extLst>
              <a:ext uri="{FF2B5EF4-FFF2-40B4-BE49-F238E27FC236}">
                <a16:creationId xmlns:a16="http://schemas.microsoft.com/office/drawing/2014/main" id="{CCB4205E-4FBE-4FFD-95B0-3FA4E526E3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6562" y="3044686"/>
            <a:ext cx="2181639" cy="2908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485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AB078D-B3B9-43A7-B80F-05234F463D35}"/>
              </a:ext>
            </a:extLst>
          </p:cNvPr>
          <p:cNvSpPr/>
          <p:nvPr/>
        </p:nvSpPr>
        <p:spPr>
          <a:xfrm>
            <a:off x="-1612438" y="0"/>
            <a:ext cx="8795779" cy="646331"/>
          </a:xfrm>
          <a:prstGeom prst="rect">
            <a:avLst/>
          </a:prstGeom>
        </p:spPr>
        <p:txBody>
          <a:bodyPr wrap="square">
            <a:spAutoFit/>
          </a:bodyPr>
          <a:lstStyle/>
          <a:p>
            <a:pPr algn="ctr"/>
            <a:r>
              <a:rPr lang="en-GB" sz="3600" b="1" dirty="0">
                <a:solidFill>
                  <a:schemeClr val="bg1"/>
                </a:solidFill>
                <a:latin typeface="+mj-lt"/>
              </a:rPr>
              <a:t>Year 1 key expectations </a:t>
            </a:r>
          </a:p>
        </p:txBody>
      </p:sp>
      <p:pic>
        <p:nvPicPr>
          <p:cNvPr id="3" name="Picture 2">
            <a:extLst>
              <a:ext uri="{FF2B5EF4-FFF2-40B4-BE49-F238E27FC236}">
                <a16:creationId xmlns:a16="http://schemas.microsoft.com/office/drawing/2014/main" id="{BB853933-9032-43D1-86F9-D9B662C61A89}"/>
              </a:ext>
            </a:extLst>
          </p:cNvPr>
          <p:cNvPicPr>
            <a:picLocks noChangeAspect="1"/>
          </p:cNvPicPr>
          <p:nvPr/>
        </p:nvPicPr>
        <p:blipFill>
          <a:blip r:embed="rId3"/>
          <a:stretch>
            <a:fillRect/>
          </a:stretch>
        </p:blipFill>
        <p:spPr>
          <a:xfrm>
            <a:off x="144221" y="620691"/>
            <a:ext cx="10599979" cy="5880465"/>
          </a:xfrm>
          <a:prstGeom prst="rect">
            <a:avLst/>
          </a:prstGeom>
        </p:spPr>
      </p:pic>
    </p:spTree>
    <p:extLst>
      <p:ext uri="{BB962C8B-B14F-4D97-AF65-F5344CB8AC3E}">
        <p14:creationId xmlns:p14="http://schemas.microsoft.com/office/powerpoint/2010/main" val="3554407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05049E-E227-4FAE-9F44-ED2F283D6023}"/>
              </a:ext>
            </a:extLst>
          </p:cNvPr>
          <p:cNvSpPr/>
          <p:nvPr/>
        </p:nvSpPr>
        <p:spPr>
          <a:xfrm>
            <a:off x="809608" y="660160"/>
            <a:ext cx="9116269" cy="1354217"/>
          </a:xfrm>
          <a:prstGeom prst="rect">
            <a:avLst/>
          </a:prstGeom>
        </p:spPr>
        <p:txBody>
          <a:bodyPr wrap="square">
            <a:spAutoFit/>
          </a:bodyPr>
          <a:lstStyle/>
          <a:p>
            <a:pPr algn="ctr"/>
            <a:r>
              <a:rPr lang="en-GB" sz="3600" b="1" dirty="0">
                <a:solidFill>
                  <a:schemeClr val="bg1"/>
                </a:solidFill>
                <a:latin typeface="+mj-lt"/>
              </a:rPr>
              <a:t>Maths warm up</a:t>
            </a:r>
          </a:p>
          <a:p>
            <a:endParaRPr lang="en-GB" dirty="0">
              <a:solidFill>
                <a:schemeClr val="bg1"/>
              </a:solidFill>
              <a:latin typeface="Gill Sans MT" panose="020B0502020104020203" pitchFamily="34" charset="0"/>
            </a:endParaRPr>
          </a:p>
          <a:p>
            <a:r>
              <a:rPr lang="en-GB" sz="2800" dirty="0">
                <a:solidFill>
                  <a:schemeClr val="bg1"/>
                </a:solidFill>
              </a:rPr>
              <a:t>Ping Pong</a:t>
            </a:r>
          </a:p>
        </p:txBody>
      </p:sp>
      <p:pic>
        <p:nvPicPr>
          <p:cNvPr id="1026" name="Picture 2" descr="See the source image">
            <a:extLst>
              <a:ext uri="{FF2B5EF4-FFF2-40B4-BE49-F238E27FC236}">
                <a16:creationId xmlns:a16="http://schemas.microsoft.com/office/drawing/2014/main" id="{8417960D-400C-4E3F-9CFB-2383EFA2A30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01618" y="2161761"/>
            <a:ext cx="4927600"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566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7809" y="510451"/>
            <a:ext cx="11171582" cy="646331"/>
          </a:xfrm>
          <a:prstGeom prst="rect">
            <a:avLst/>
          </a:prstGeom>
          <a:noFill/>
        </p:spPr>
        <p:txBody>
          <a:bodyPr wrap="square" rtlCol="0">
            <a:spAutoFit/>
          </a:bodyPr>
          <a:lstStyle/>
          <a:p>
            <a:r>
              <a:rPr lang="en-GB" sz="3600" b="1" dirty="0">
                <a:solidFill>
                  <a:prstClr val="black"/>
                </a:solidFill>
                <a:latin typeface="+mj-lt"/>
              </a:rPr>
              <a:t>Example of Year One Fluency relating to addition</a:t>
            </a:r>
          </a:p>
        </p:txBody>
      </p:sp>
      <p:pic>
        <p:nvPicPr>
          <p:cNvPr id="3" name="Picture 2">
            <a:extLst>
              <a:ext uri="{FF2B5EF4-FFF2-40B4-BE49-F238E27FC236}">
                <a16:creationId xmlns:a16="http://schemas.microsoft.com/office/drawing/2014/main" id="{AAEE84A0-AB25-4074-BC4A-D69E5E86B4E2}"/>
              </a:ext>
            </a:extLst>
          </p:cNvPr>
          <p:cNvPicPr>
            <a:picLocks noChangeAspect="1"/>
          </p:cNvPicPr>
          <p:nvPr/>
        </p:nvPicPr>
        <p:blipFill>
          <a:blip r:embed="rId3"/>
          <a:stretch>
            <a:fillRect/>
          </a:stretch>
        </p:blipFill>
        <p:spPr>
          <a:xfrm>
            <a:off x="6413763" y="1156782"/>
            <a:ext cx="5420428" cy="5553634"/>
          </a:xfrm>
          <a:prstGeom prst="rect">
            <a:avLst/>
          </a:prstGeom>
        </p:spPr>
      </p:pic>
      <p:pic>
        <p:nvPicPr>
          <p:cNvPr id="6" name="Picture 5">
            <a:extLst>
              <a:ext uri="{FF2B5EF4-FFF2-40B4-BE49-F238E27FC236}">
                <a16:creationId xmlns:a16="http://schemas.microsoft.com/office/drawing/2014/main" id="{58341792-051B-4030-AA2B-F58D0027BA8F}"/>
              </a:ext>
            </a:extLst>
          </p:cNvPr>
          <p:cNvPicPr>
            <a:picLocks noChangeAspect="1"/>
          </p:cNvPicPr>
          <p:nvPr/>
        </p:nvPicPr>
        <p:blipFill>
          <a:blip r:embed="rId4"/>
          <a:stretch>
            <a:fillRect/>
          </a:stretch>
        </p:blipFill>
        <p:spPr>
          <a:xfrm>
            <a:off x="357809" y="2032198"/>
            <a:ext cx="5200008" cy="3496175"/>
          </a:xfrm>
          <a:prstGeom prst="rect">
            <a:avLst/>
          </a:prstGeom>
        </p:spPr>
      </p:pic>
    </p:spTree>
    <p:extLst>
      <p:ext uri="{BB962C8B-B14F-4D97-AF65-F5344CB8AC3E}">
        <p14:creationId xmlns:p14="http://schemas.microsoft.com/office/powerpoint/2010/main" val="1380542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6240" y="0"/>
            <a:ext cx="11628119" cy="1200329"/>
          </a:xfrm>
          <a:prstGeom prst="rect">
            <a:avLst/>
          </a:prstGeom>
          <a:noFill/>
        </p:spPr>
        <p:txBody>
          <a:bodyPr wrap="square" rtlCol="0">
            <a:spAutoFit/>
          </a:bodyPr>
          <a:lstStyle/>
          <a:p>
            <a:r>
              <a:rPr lang="en-GB" sz="3600" b="1" dirty="0">
                <a:solidFill>
                  <a:prstClr val="black"/>
                </a:solidFill>
              </a:rPr>
              <a:t>Examples of reasoning and problem solving for Year One, related to addition</a:t>
            </a:r>
            <a:r>
              <a:rPr lang="en-GB" b="1" dirty="0">
                <a:solidFill>
                  <a:prstClr val="black"/>
                </a:solidFill>
                <a:latin typeface="Calibri"/>
              </a:rPr>
              <a:t>.</a:t>
            </a:r>
          </a:p>
        </p:txBody>
      </p:sp>
      <p:pic>
        <p:nvPicPr>
          <p:cNvPr id="4" name="Picture 3">
            <a:extLst>
              <a:ext uri="{FF2B5EF4-FFF2-40B4-BE49-F238E27FC236}">
                <a16:creationId xmlns:a16="http://schemas.microsoft.com/office/drawing/2014/main" id="{176EA2DA-F58F-4C74-A47B-DA0D7BCA248F}"/>
              </a:ext>
            </a:extLst>
          </p:cNvPr>
          <p:cNvPicPr>
            <a:picLocks noChangeAspect="1"/>
          </p:cNvPicPr>
          <p:nvPr/>
        </p:nvPicPr>
        <p:blipFill>
          <a:blip r:embed="rId3"/>
          <a:stretch>
            <a:fillRect/>
          </a:stretch>
        </p:blipFill>
        <p:spPr>
          <a:xfrm>
            <a:off x="198120" y="1352729"/>
            <a:ext cx="10622280" cy="5296639"/>
          </a:xfrm>
          <a:prstGeom prst="rect">
            <a:avLst/>
          </a:prstGeom>
        </p:spPr>
      </p:pic>
    </p:spTree>
    <p:extLst>
      <p:ext uri="{BB962C8B-B14F-4D97-AF65-F5344CB8AC3E}">
        <p14:creationId xmlns:p14="http://schemas.microsoft.com/office/powerpoint/2010/main" val="2200562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7CD15-6D9F-488C-ADFA-55F311EDFBB4}"/>
              </a:ext>
            </a:extLst>
          </p:cNvPr>
          <p:cNvSpPr/>
          <p:nvPr/>
        </p:nvSpPr>
        <p:spPr>
          <a:xfrm>
            <a:off x="-2161078" y="0"/>
            <a:ext cx="9710179" cy="646331"/>
          </a:xfrm>
          <a:prstGeom prst="rect">
            <a:avLst/>
          </a:prstGeom>
        </p:spPr>
        <p:txBody>
          <a:bodyPr wrap="square">
            <a:spAutoFit/>
          </a:bodyPr>
          <a:lstStyle/>
          <a:p>
            <a:pPr algn="ctr"/>
            <a:r>
              <a:rPr lang="en-GB" sz="3600" b="1" dirty="0">
                <a:solidFill>
                  <a:schemeClr val="bg1"/>
                </a:solidFill>
                <a:latin typeface="+mj-lt"/>
              </a:rPr>
              <a:t>Year 2 key expectations </a:t>
            </a:r>
          </a:p>
        </p:txBody>
      </p:sp>
      <p:pic>
        <p:nvPicPr>
          <p:cNvPr id="3" name="Picture 2">
            <a:extLst>
              <a:ext uri="{FF2B5EF4-FFF2-40B4-BE49-F238E27FC236}">
                <a16:creationId xmlns:a16="http://schemas.microsoft.com/office/drawing/2014/main" id="{2AB4CB83-8F0C-4DE8-8769-4C7C4D1D25E0}"/>
              </a:ext>
            </a:extLst>
          </p:cNvPr>
          <p:cNvPicPr>
            <a:picLocks noChangeAspect="1"/>
          </p:cNvPicPr>
          <p:nvPr/>
        </p:nvPicPr>
        <p:blipFill>
          <a:blip r:embed="rId3"/>
          <a:stretch>
            <a:fillRect/>
          </a:stretch>
        </p:blipFill>
        <p:spPr>
          <a:xfrm>
            <a:off x="412045" y="834050"/>
            <a:ext cx="3738776" cy="5490550"/>
          </a:xfrm>
          <a:prstGeom prst="rect">
            <a:avLst/>
          </a:prstGeom>
        </p:spPr>
      </p:pic>
      <p:pic>
        <p:nvPicPr>
          <p:cNvPr id="5" name="Picture 4">
            <a:extLst>
              <a:ext uri="{FF2B5EF4-FFF2-40B4-BE49-F238E27FC236}">
                <a16:creationId xmlns:a16="http://schemas.microsoft.com/office/drawing/2014/main" id="{7C15ACFB-33B9-483B-91DC-B86626923220}"/>
              </a:ext>
            </a:extLst>
          </p:cNvPr>
          <p:cNvPicPr>
            <a:picLocks noChangeAspect="1"/>
          </p:cNvPicPr>
          <p:nvPr/>
        </p:nvPicPr>
        <p:blipFill>
          <a:blip r:embed="rId4"/>
          <a:stretch>
            <a:fillRect/>
          </a:stretch>
        </p:blipFill>
        <p:spPr>
          <a:xfrm>
            <a:off x="4653743" y="834050"/>
            <a:ext cx="3179617" cy="5734390"/>
          </a:xfrm>
          <a:prstGeom prst="rect">
            <a:avLst/>
          </a:prstGeom>
        </p:spPr>
      </p:pic>
      <p:pic>
        <p:nvPicPr>
          <p:cNvPr id="6" name="Picture 5">
            <a:extLst>
              <a:ext uri="{FF2B5EF4-FFF2-40B4-BE49-F238E27FC236}">
                <a16:creationId xmlns:a16="http://schemas.microsoft.com/office/drawing/2014/main" id="{95BE63BB-54CA-400D-BA3C-1A34E0FCCA4A}"/>
              </a:ext>
            </a:extLst>
          </p:cNvPr>
          <p:cNvPicPr>
            <a:picLocks noChangeAspect="1"/>
          </p:cNvPicPr>
          <p:nvPr/>
        </p:nvPicPr>
        <p:blipFill>
          <a:blip r:embed="rId5"/>
          <a:stretch>
            <a:fillRect/>
          </a:stretch>
        </p:blipFill>
        <p:spPr>
          <a:xfrm>
            <a:off x="8600338" y="834050"/>
            <a:ext cx="3179617" cy="5734390"/>
          </a:xfrm>
          <a:prstGeom prst="rect">
            <a:avLst/>
          </a:prstGeom>
        </p:spPr>
      </p:pic>
    </p:spTree>
    <p:extLst>
      <p:ext uri="{BB962C8B-B14F-4D97-AF65-F5344CB8AC3E}">
        <p14:creationId xmlns:p14="http://schemas.microsoft.com/office/powerpoint/2010/main" val="3945039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E67227-8CBA-4E60-AB4F-0EA5731B5966}"/>
              </a:ext>
            </a:extLst>
          </p:cNvPr>
          <p:cNvPicPr>
            <a:picLocks noChangeAspect="1"/>
          </p:cNvPicPr>
          <p:nvPr/>
        </p:nvPicPr>
        <p:blipFill>
          <a:blip r:embed="rId3"/>
          <a:stretch>
            <a:fillRect/>
          </a:stretch>
        </p:blipFill>
        <p:spPr>
          <a:xfrm>
            <a:off x="563880" y="335280"/>
            <a:ext cx="3474720" cy="5872958"/>
          </a:xfrm>
          <a:prstGeom prst="rect">
            <a:avLst/>
          </a:prstGeom>
        </p:spPr>
      </p:pic>
      <p:pic>
        <p:nvPicPr>
          <p:cNvPr id="3" name="Picture 2">
            <a:extLst>
              <a:ext uri="{FF2B5EF4-FFF2-40B4-BE49-F238E27FC236}">
                <a16:creationId xmlns:a16="http://schemas.microsoft.com/office/drawing/2014/main" id="{3B047A53-6770-4E96-95E3-B213E48C9905}"/>
              </a:ext>
            </a:extLst>
          </p:cNvPr>
          <p:cNvPicPr>
            <a:picLocks noChangeAspect="1"/>
          </p:cNvPicPr>
          <p:nvPr/>
        </p:nvPicPr>
        <p:blipFill>
          <a:blip r:embed="rId4"/>
          <a:stretch>
            <a:fillRect/>
          </a:stretch>
        </p:blipFill>
        <p:spPr>
          <a:xfrm>
            <a:off x="4309900" y="335280"/>
            <a:ext cx="3103576" cy="934812"/>
          </a:xfrm>
          <a:prstGeom prst="rect">
            <a:avLst/>
          </a:prstGeom>
        </p:spPr>
      </p:pic>
      <p:pic>
        <p:nvPicPr>
          <p:cNvPr id="4" name="Picture 3">
            <a:extLst>
              <a:ext uri="{FF2B5EF4-FFF2-40B4-BE49-F238E27FC236}">
                <a16:creationId xmlns:a16="http://schemas.microsoft.com/office/drawing/2014/main" id="{D2C6F278-D816-4BCD-850C-109957241056}"/>
              </a:ext>
            </a:extLst>
          </p:cNvPr>
          <p:cNvPicPr>
            <a:picLocks noChangeAspect="1"/>
          </p:cNvPicPr>
          <p:nvPr/>
        </p:nvPicPr>
        <p:blipFill>
          <a:blip r:embed="rId5"/>
          <a:stretch>
            <a:fillRect/>
          </a:stretch>
        </p:blipFill>
        <p:spPr>
          <a:xfrm>
            <a:off x="4309900" y="1270092"/>
            <a:ext cx="3103576" cy="4938146"/>
          </a:xfrm>
          <a:prstGeom prst="rect">
            <a:avLst/>
          </a:prstGeom>
        </p:spPr>
      </p:pic>
      <p:pic>
        <p:nvPicPr>
          <p:cNvPr id="5" name="Picture 4">
            <a:extLst>
              <a:ext uri="{FF2B5EF4-FFF2-40B4-BE49-F238E27FC236}">
                <a16:creationId xmlns:a16="http://schemas.microsoft.com/office/drawing/2014/main" id="{6BDEA218-5648-4B53-9321-3A858F0D2F7F}"/>
              </a:ext>
            </a:extLst>
          </p:cNvPr>
          <p:cNvPicPr>
            <a:picLocks noChangeAspect="1"/>
          </p:cNvPicPr>
          <p:nvPr/>
        </p:nvPicPr>
        <p:blipFill>
          <a:blip r:embed="rId6"/>
          <a:stretch>
            <a:fillRect/>
          </a:stretch>
        </p:blipFill>
        <p:spPr>
          <a:xfrm>
            <a:off x="7662700" y="467406"/>
            <a:ext cx="3965420" cy="2743200"/>
          </a:xfrm>
          <a:prstGeom prst="rect">
            <a:avLst/>
          </a:prstGeom>
        </p:spPr>
      </p:pic>
    </p:spTree>
    <p:extLst>
      <p:ext uri="{BB962C8B-B14F-4D97-AF65-F5344CB8AC3E}">
        <p14:creationId xmlns:p14="http://schemas.microsoft.com/office/powerpoint/2010/main" val="24949243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2340B7D-3E8E-40F8-AE15-2F8031F63413}"/>
              </a:ext>
            </a:extLst>
          </p:cNvPr>
          <p:cNvSpPr txBox="1"/>
          <p:nvPr/>
        </p:nvSpPr>
        <p:spPr>
          <a:xfrm>
            <a:off x="373049" y="312331"/>
            <a:ext cx="11171582" cy="646331"/>
          </a:xfrm>
          <a:prstGeom prst="rect">
            <a:avLst/>
          </a:prstGeom>
          <a:noFill/>
        </p:spPr>
        <p:txBody>
          <a:bodyPr wrap="square" rtlCol="0">
            <a:spAutoFit/>
          </a:bodyPr>
          <a:lstStyle/>
          <a:p>
            <a:r>
              <a:rPr lang="en-GB" sz="3600" b="1" dirty="0">
                <a:solidFill>
                  <a:prstClr val="black"/>
                </a:solidFill>
                <a:latin typeface="+mj-lt"/>
              </a:rPr>
              <a:t>Example of Year Two Fluency relating to addition</a:t>
            </a:r>
          </a:p>
        </p:txBody>
      </p:sp>
      <p:pic>
        <p:nvPicPr>
          <p:cNvPr id="8" name="Picture 7">
            <a:extLst>
              <a:ext uri="{FF2B5EF4-FFF2-40B4-BE49-F238E27FC236}">
                <a16:creationId xmlns:a16="http://schemas.microsoft.com/office/drawing/2014/main" id="{858ADD12-A5A2-4601-A468-D5798C1AEB99}"/>
              </a:ext>
            </a:extLst>
          </p:cNvPr>
          <p:cNvPicPr>
            <a:picLocks noChangeAspect="1"/>
          </p:cNvPicPr>
          <p:nvPr/>
        </p:nvPicPr>
        <p:blipFill>
          <a:blip r:embed="rId3"/>
          <a:stretch>
            <a:fillRect/>
          </a:stretch>
        </p:blipFill>
        <p:spPr>
          <a:xfrm>
            <a:off x="546097" y="1630680"/>
            <a:ext cx="5358552" cy="4236711"/>
          </a:xfrm>
          <a:prstGeom prst="rect">
            <a:avLst/>
          </a:prstGeom>
        </p:spPr>
      </p:pic>
      <p:pic>
        <p:nvPicPr>
          <p:cNvPr id="9" name="Picture 8">
            <a:extLst>
              <a:ext uri="{FF2B5EF4-FFF2-40B4-BE49-F238E27FC236}">
                <a16:creationId xmlns:a16="http://schemas.microsoft.com/office/drawing/2014/main" id="{BE8B2FD4-1E47-4106-8A6E-E3878C60DA70}"/>
              </a:ext>
            </a:extLst>
          </p:cNvPr>
          <p:cNvPicPr>
            <a:picLocks noChangeAspect="1"/>
          </p:cNvPicPr>
          <p:nvPr/>
        </p:nvPicPr>
        <p:blipFill>
          <a:blip r:embed="rId4"/>
          <a:stretch>
            <a:fillRect/>
          </a:stretch>
        </p:blipFill>
        <p:spPr>
          <a:xfrm>
            <a:off x="6505649" y="1088114"/>
            <a:ext cx="5358552" cy="5457555"/>
          </a:xfrm>
          <a:prstGeom prst="rect">
            <a:avLst/>
          </a:prstGeom>
        </p:spPr>
      </p:pic>
    </p:spTree>
    <p:extLst>
      <p:ext uri="{BB962C8B-B14F-4D97-AF65-F5344CB8AC3E}">
        <p14:creationId xmlns:p14="http://schemas.microsoft.com/office/powerpoint/2010/main" val="1572802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B2226F-AFA2-4A8C-AE71-CE95678AE54C}"/>
              </a:ext>
            </a:extLst>
          </p:cNvPr>
          <p:cNvSpPr txBox="1"/>
          <p:nvPr/>
        </p:nvSpPr>
        <p:spPr>
          <a:xfrm>
            <a:off x="0" y="202353"/>
            <a:ext cx="11993880" cy="1077218"/>
          </a:xfrm>
          <a:prstGeom prst="rect">
            <a:avLst/>
          </a:prstGeom>
          <a:noFill/>
        </p:spPr>
        <p:txBody>
          <a:bodyPr wrap="square" rtlCol="0">
            <a:spAutoFit/>
          </a:bodyPr>
          <a:lstStyle/>
          <a:p>
            <a:r>
              <a:rPr lang="en-GB" sz="3200" b="1" dirty="0">
                <a:solidFill>
                  <a:prstClr val="black"/>
                </a:solidFill>
              </a:rPr>
              <a:t>Examples of reasoning and problem solving for Year Two, related to addition</a:t>
            </a:r>
            <a:r>
              <a:rPr lang="en-GB" sz="3200" b="1" dirty="0">
                <a:solidFill>
                  <a:prstClr val="black"/>
                </a:solidFill>
                <a:latin typeface="Calibri"/>
              </a:rPr>
              <a:t>.</a:t>
            </a:r>
          </a:p>
        </p:txBody>
      </p:sp>
      <p:pic>
        <p:nvPicPr>
          <p:cNvPr id="5" name="Picture 4">
            <a:extLst>
              <a:ext uri="{FF2B5EF4-FFF2-40B4-BE49-F238E27FC236}">
                <a16:creationId xmlns:a16="http://schemas.microsoft.com/office/drawing/2014/main" id="{0219FFEB-0115-4123-A5D3-80E1B8F6EF7A}"/>
              </a:ext>
            </a:extLst>
          </p:cNvPr>
          <p:cNvPicPr>
            <a:picLocks noChangeAspect="1"/>
          </p:cNvPicPr>
          <p:nvPr/>
        </p:nvPicPr>
        <p:blipFill>
          <a:blip r:embed="rId3"/>
          <a:stretch>
            <a:fillRect/>
          </a:stretch>
        </p:blipFill>
        <p:spPr>
          <a:xfrm>
            <a:off x="690971" y="1402682"/>
            <a:ext cx="10787349" cy="5252965"/>
          </a:xfrm>
          <a:prstGeom prst="rect">
            <a:avLst/>
          </a:prstGeom>
        </p:spPr>
      </p:pic>
    </p:spTree>
    <p:extLst>
      <p:ext uri="{BB962C8B-B14F-4D97-AF65-F5344CB8AC3E}">
        <p14:creationId xmlns:p14="http://schemas.microsoft.com/office/powerpoint/2010/main" val="3651242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DB1A1E-EEB0-41C0-AD54-9AB6FB078393}"/>
              </a:ext>
            </a:extLst>
          </p:cNvPr>
          <p:cNvSpPr txBox="1"/>
          <p:nvPr/>
        </p:nvSpPr>
        <p:spPr>
          <a:xfrm>
            <a:off x="2373770" y="1715035"/>
            <a:ext cx="8496887" cy="1938992"/>
          </a:xfrm>
          <a:prstGeom prst="rect">
            <a:avLst/>
          </a:prstGeom>
          <a:noFill/>
        </p:spPr>
        <p:txBody>
          <a:bodyPr wrap="square" rtlCol="0">
            <a:spAutoFit/>
          </a:bodyPr>
          <a:lstStyle/>
          <a:p>
            <a:pPr algn="ctr"/>
            <a:r>
              <a:rPr lang="en-GB" sz="6000" b="1" dirty="0">
                <a:solidFill>
                  <a:schemeClr val="bg1"/>
                </a:solidFill>
              </a:rPr>
              <a:t>What can you do at home?</a:t>
            </a:r>
          </a:p>
        </p:txBody>
      </p:sp>
    </p:spTree>
    <p:extLst>
      <p:ext uri="{BB962C8B-B14F-4D97-AF65-F5344CB8AC3E}">
        <p14:creationId xmlns:p14="http://schemas.microsoft.com/office/powerpoint/2010/main" val="29644792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B0CA51-C98B-415B-A396-6B6F45A2F7B0}"/>
              </a:ext>
            </a:extLst>
          </p:cNvPr>
          <p:cNvSpPr/>
          <p:nvPr/>
        </p:nvSpPr>
        <p:spPr>
          <a:xfrm>
            <a:off x="872197" y="685188"/>
            <a:ext cx="8510954" cy="5016758"/>
          </a:xfrm>
          <a:prstGeom prst="rect">
            <a:avLst/>
          </a:prstGeom>
        </p:spPr>
        <p:txBody>
          <a:bodyPr wrap="square">
            <a:spAutoFit/>
          </a:bodyPr>
          <a:lstStyle/>
          <a:p>
            <a:r>
              <a:rPr lang="en-GB" sz="2800" b="1" dirty="0">
                <a:solidFill>
                  <a:schemeClr val="bg1"/>
                </a:solidFill>
              </a:rPr>
              <a:t>Maths is Everywhere!</a:t>
            </a:r>
          </a:p>
          <a:p>
            <a:pPr marL="457200" indent="-457200">
              <a:buFont typeface="Arial" panose="020B0604020202020204" pitchFamily="34" charset="0"/>
              <a:buChar char="•"/>
            </a:pPr>
            <a:r>
              <a:rPr lang="en-GB" sz="2400" dirty="0">
                <a:solidFill>
                  <a:schemeClr val="bg1"/>
                </a:solidFill>
              </a:rPr>
              <a:t>Be positive about Maths</a:t>
            </a:r>
          </a:p>
          <a:p>
            <a:pPr marL="457200" indent="-457200">
              <a:buFont typeface="Arial" panose="020B0604020202020204" pitchFamily="34" charset="0"/>
              <a:buChar char="•"/>
            </a:pPr>
            <a:r>
              <a:rPr lang="en-GB" sz="2400" dirty="0">
                <a:solidFill>
                  <a:schemeClr val="bg1"/>
                </a:solidFill>
              </a:rPr>
              <a:t>Count EVERYTHING - cars going past a window, steps up the stairs </a:t>
            </a:r>
          </a:p>
          <a:p>
            <a:pPr marL="457200" indent="-457200">
              <a:buFont typeface="Arial" panose="020B0604020202020204" pitchFamily="34" charset="0"/>
              <a:buChar char="•"/>
            </a:pPr>
            <a:r>
              <a:rPr lang="en-GB" sz="2400" dirty="0">
                <a:solidFill>
                  <a:schemeClr val="bg1"/>
                </a:solidFill>
              </a:rPr>
              <a:t>Ask children to say how many without counting (more than/less than 5) – dominoes, dice, ladybirds </a:t>
            </a:r>
          </a:p>
          <a:p>
            <a:pPr marL="457200" indent="-457200">
              <a:buFont typeface="Arial" panose="020B0604020202020204" pitchFamily="34" charset="0"/>
              <a:buChar char="•"/>
            </a:pPr>
            <a:r>
              <a:rPr lang="en-GB" sz="2400" dirty="0">
                <a:solidFill>
                  <a:schemeClr val="bg1"/>
                </a:solidFill>
              </a:rPr>
              <a:t>Spot numbers/digits in the environment – on phones, buses, oven, clocks, vehicle number plates, doors, bills</a:t>
            </a:r>
          </a:p>
          <a:p>
            <a:pPr marL="457200" indent="-457200">
              <a:buFont typeface="Arial" panose="020B0604020202020204" pitchFamily="34" charset="0"/>
              <a:buChar char="•"/>
            </a:pPr>
            <a:r>
              <a:rPr lang="en-GB" sz="2400" dirty="0">
                <a:solidFill>
                  <a:schemeClr val="bg1"/>
                </a:solidFill>
              </a:rPr>
              <a:t>Deliberately make mistakes. Children need to understand mistakes are normal and everyone makes them. </a:t>
            </a:r>
          </a:p>
          <a:p>
            <a:pPr marL="457200" indent="-457200">
              <a:buFont typeface="Arial" panose="020B0604020202020204" pitchFamily="34" charset="0"/>
              <a:buChar char="•"/>
            </a:pPr>
            <a:endParaRPr lang="en-GB" sz="2800" dirty="0">
              <a:solidFill>
                <a:schemeClr val="bg1"/>
              </a:solidFill>
            </a:endParaRPr>
          </a:p>
        </p:txBody>
      </p:sp>
      <p:pic>
        <p:nvPicPr>
          <p:cNvPr id="6146" name="Picture 2" descr="Image result for door number">
            <a:extLst>
              <a:ext uri="{FF2B5EF4-FFF2-40B4-BE49-F238E27FC236}">
                <a16:creationId xmlns:a16="http://schemas.microsoft.com/office/drawing/2014/main" id="{16A9E3AD-E8EE-4DE2-BBC6-D4E5A018D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8059" y="439392"/>
            <a:ext cx="1385841" cy="121713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New UK Coins">
            <a:extLst>
              <a:ext uri="{FF2B5EF4-FFF2-40B4-BE49-F238E27FC236}">
                <a16:creationId xmlns:a16="http://schemas.microsoft.com/office/drawing/2014/main" id="{9E7112F4-E4B3-402F-8EAE-C2DABB3CB2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3151" y="2279167"/>
            <a:ext cx="13335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583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D09957-1C32-4F3F-9358-8C06691AB21A}"/>
              </a:ext>
            </a:extLst>
          </p:cNvPr>
          <p:cNvSpPr/>
          <p:nvPr/>
        </p:nvSpPr>
        <p:spPr>
          <a:xfrm>
            <a:off x="1443061" y="366623"/>
            <a:ext cx="8482818" cy="6124754"/>
          </a:xfrm>
          <a:prstGeom prst="rect">
            <a:avLst/>
          </a:prstGeom>
        </p:spPr>
        <p:txBody>
          <a:bodyPr wrap="square">
            <a:spAutoFit/>
          </a:bodyPr>
          <a:lstStyle/>
          <a:p>
            <a:r>
              <a:rPr lang="en-GB" sz="2800" dirty="0">
                <a:solidFill>
                  <a:schemeClr val="bg1"/>
                </a:solidFill>
              </a:rPr>
              <a:t>Tips for counting: When counting, children need to understand… </a:t>
            </a:r>
          </a:p>
          <a:p>
            <a:pPr marL="457200" indent="-457200">
              <a:buFont typeface="Arial" panose="020B0604020202020204" pitchFamily="34" charset="0"/>
              <a:buChar char="•"/>
            </a:pPr>
            <a:r>
              <a:rPr lang="en-GB" sz="2800" dirty="0">
                <a:solidFill>
                  <a:schemeClr val="bg1"/>
                </a:solidFill>
              </a:rPr>
              <a:t>That we need to say one number for each object counted (one-to-one correspondence). </a:t>
            </a:r>
          </a:p>
          <a:p>
            <a:pPr marL="457200" indent="-457200">
              <a:buFont typeface="Arial" panose="020B0604020202020204" pitchFamily="34" charset="0"/>
              <a:buChar char="•"/>
            </a:pPr>
            <a:r>
              <a:rPr lang="en-GB" sz="2800" dirty="0">
                <a:solidFill>
                  <a:schemeClr val="bg1"/>
                </a:solidFill>
              </a:rPr>
              <a:t>That the final number we say is how many objects there are altogether. Some children continue to count after they have reached the final object as they don’t connect the numbers they are saying to the objects in front of them. </a:t>
            </a:r>
          </a:p>
          <a:p>
            <a:pPr marL="457200" indent="-457200">
              <a:buFont typeface="Arial" panose="020B0604020202020204" pitchFamily="34" charset="0"/>
              <a:buChar char="•"/>
            </a:pPr>
            <a:r>
              <a:rPr lang="en-GB" sz="2800" dirty="0">
                <a:solidFill>
                  <a:schemeClr val="bg1"/>
                </a:solidFill>
              </a:rPr>
              <a:t>That we can count objects in any order and the total stays the same. (but random counting is not efficient)</a:t>
            </a:r>
          </a:p>
        </p:txBody>
      </p:sp>
    </p:spTree>
    <p:extLst>
      <p:ext uri="{BB962C8B-B14F-4D97-AF65-F5344CB8AC3E}">
        <p14:creationId xmlns:p14="http://schemas.microsoft.com/office/powerpoint/2010/main" val="2935012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7AE0E8-B1C1-4162-B629-87E09D6D3C47}"/>
              </a:ext>
            </a:extLst>
          </p:cNvPr>
          <p:cNvSpPr/>
          <p:nvPr/>
        </p:nvSpPr>
        <p:spPr>
          <a:xfrm>
            <a:off x="887895" y="867514"/>
            <a:ext cx="7275444" cy="2246769"/>
          </a:xfrm>
          <a:prstGeom prst="rect">
            <a:avLst/>
          </a:prstGeom>
        </p:spPr>
        <p:txBody>
          <a:bodyPr wrap="square">
            <a:spAutoFit/>
          </a:bodyPr>
          <a:lstStyle/>
          <a:p>
            <a:r>
              <a:rPr lang="en-GB" sz="2800" dirty="0">
                <a:solidFill>
                  <a:schemeClr val="bg1"/>
                </a:solidFill>
              </a:rPr>
              <a:t>Read books with maths concepts - The Very Hungry Caterpillar, One is a snail, ten is a crab, Ten Little Pirates, Baby ,Goes To Market, What’s the time, Mr Wolf? </a:t>
            </a:r>
          </a:p>
        </p:txBody>
      </p:sp>
      <p:pic>
        <p:nvPicPr>
          <p:cNvPr id="4" name="Picture 3">
            <a:extLst>
              <a:ext uri="{FF2B5EF4-FFF2-40B4-BE49-F238E27FC236}">
                <a16:creationId xmlns:a16="http://schemas.microsoft.com/office/drawing/2014/main" id="{55736671-8643-425F-8C10-6771066C1A14}"/>
              </a:ext>
            </a:extLst>
          </p:cNvPr>
          <p:cNvPicPr>
            <a:picLocks noChangeAspect="1"/>
          </p:cNvPicPr>
          <p:nvPr/>
        </p:nvPicPr>
        <p:blipFill>
          <a:blip r:embed="rId3"/>
          <a:stretch>
            <a:fillRect/>
          </a:stretch>
        </p:blipFill>
        <p:spPr>
          <a:xfrm>
            <a:off x="742077" y="3469825"/>
            <a:ext cx="3286584" cy="2915057"/>
          </a:xfrm>
          <a:prstGeom prst="rect">
            <a:avLst/>
          </a:prstGeom>
        </p:spPr>
      </p:pic>
      <p:pic>
        <p:nvPicPr>
          <p:cNvPr id="5" name="Picture 4">
            <a:extLst>
              <a:ext uri="{FF2B5EF4-FFF2-40B4-BE49-F238E27FC236}">
                <a16:creationId xmlns:a16="http://schemas.microsoft.com/office/drawing/2014/main" id="{4711417D-97E5-4CFA-9A4D-FAD5FACFFCC5}"/>
              </a:ext>
            </a:extLst>
          </p:cNvPr>
          <p:cNvPicPr>
            <a:picLocks noChangeAspect="1"/>
          </p:cNvPicPr>
          <p:nvPr/>
        </p:nvPicPr>
        <p:blipFill>
          <a:blip r:embed="rId4"/>
          <a:stretch>
            <a:fillRect/>
          </a:stretch>
        </p:blipFill>
        <p:spPr>
          <a:xfrm>
            <a:off x="4773779" y="3021540"/>
            <a:ext cx="2143424" cy="2086266"/>
          </a:xfrm>
          <a:prstGeom prst="rect">
            <a:avLst/>
          </a:prstGeom>
        </p:spPr>
      </p:pic>
      <p:pic>
        <p:nvPicPr>
          <p:cNvPr id="6" name="Picture 5">
            <a:extLst>
              <a:ext uri="{FF2B5EF4-FFF2-40B4-BE49-F238E27FC236}">
                <a16:creationId xmlns:a16="http://schemas.microsoft.com/office/drawing/2014/main" id="{D2E2152A-10FA-4F40-9F11-2483F0841162}"/>
              </a:ext>
            </a:extLst>
          </p:cNvPr>
          <p:cNvPicPr>
            <a:picLocks noChangeAspect="1"/>
          </p:cNvPicPr>
          <p:nvPr/>
        </p:nvPicPr>
        <p:blipFill>
          <a:blip r:embed="rId5"/>
          <a:stretch>
            <a:fillRect/>
          </a:stretch>
        </p:blipFill>
        <p:spPr>
          <a:xfrm>
            <a:off x="8315780" y="435749"/>
            <a:ext cx="2829320" cy="3400900"/>
          </a:xfrm>
          <a:prstGeom prst="rect">
            <a:avLst/>
          </a:prstGeom>
        </p:spPr>
      </p:pic>
      <p:pic>
        <p:nvPicPr>
          <p:cNvPr id="7" name="Picture 6">
            <a:extLst>
              <a:ext uri="{FF2B5EF4-FFF2-40B4-BE49-F238E27FC236}">
                <a16:creationId xmlns:a16="http://schemas.microsoft.com/office/drawing/2014/main" id="{F34E855C-7EB4-471D-8FB2-45900C770A00}"/>
              </a:ext>
            </a:extLst>
          </p:cNvPr>
          <p:cNvPicPr>
            <a:picLocks noChangeAspect="1"/>
          </p:cNvPicPr>
          <p:nvPr/>
        </p:nvPicPr>
        <p:blipFill>
          <a:blip r:embed="rId6"/>
          <a:stretch>
            <a:fillRect/>
          </a:stretch>
        </p:blipFill>
        <p:spPr>
          <a:xfrm>
            <a:off x="7423969" y="4279563"/>
            <a:ext cx="2114845" cy="2105319"/>
          </a:xfrm>
          <a:prstGeom prst="rect">
            <a:avLst/>
          </a:prstGeom>
        </p:spPr>
      </p:pic>
    </p:spTree>
    <p:extLst>
      <p:ext uri="{BB962C8B-B14F-4D97-AF65-F5344CB8AC3E}">
        <p14:creationId xmlns:p14="http://schemas.microsoft.com/office/powerpoint/2010/main" val="2567429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D63C92-8534-4DD7-833A-5F9600A54D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3876" y="5257800"/>
            <a:ext cx="1429628" cy="1432409"/>
          </a:xfrm>
          <a:prstGeom prst="rect">
            <a:avLst/>
          </a:prstGeom>
          <a:blipFill dpi="0" rotWithShape="1">
            <a:blip r:embed="rId4">
              <a:alphaModFix amt="50000"/>
            </a:blip>
            <a:srcRect/>
            <a:stretch>
              <a:fillRect/>
            </a:stretch>
          </a:blipFill>
        </p:spPr>
      </p:pic>
      <p:sp>
        <p:nvSpPr>
          <p:cNvPr id="3" name="Subtitle 2"/>
          <p:cNvSpPr>
            <a:spLocks noGrp="1"/>
          </p:cNvSpPr>
          <p:nvPr>
            <p:ph type="subTitle" idx="4294967295"/>
          </p:nvPr>
        </p:nvSpPr>
        <p:spPr>
          <a:xfrm>
            <a:off x="334608" y="681003"/>
            <a:ext cx="11222181" cy="3546987"/>
          </a:xfrm>
          <a:prstGeom prst="rect">
            <a:avLst/>
          </a:prstGeom>
        </p:spPr>
        <p:txBody>
          <a:bodyPr>
            <a:normAutofit fontScale="25000" lnSpcReduction="20000"/>
          </a:bodyPr>
          <a:lstStyle/>
          <a:p>
            <a:pPr marL="82296" indent="0" algn="ctr">
              <a:buNone/>
            </a:pPr>
            <a:endParaRPr lang="en-GB" sz="12800" b="1" dirty="0"/>
          </a:p>
          <a:p>
            <a:pPr marL="82296" indent="0">
              <a:buNone/>
            </a:pPr>
            <a:endParaRPr lang="en-GB" sz="12800" dirty="0">
              <a:solidFill>
                <a:schemeClr val="bg1"/>
              </a:solidFill>
            </a:endParaRPr>
          </a:p>
          <a:p>
            <a:pPr marL="82296" indent="0">
              <a:buNone/>
            </a:pPr>
            <a:endParaRPr lang="en-GB" sz="12800" dirty="0">
              <a:solidFill>
                <a:schemeClr val="bg1"/>
              </a:solidFill>
            </a:endParaRPr>
          </a:p>
          <a:p>
            <a:pPr marL="82296" indent="0">
              <a:buNone/>
            </a:pPr>
            <a:endParaRPr lang="en-GB" sz="12800" dirty="0">
              <a:solidFill>
                <a:schemeClr val="bg1"/>
              </a:solidFill>
            </a:endParaRPr>
          </a:p>
          <a:p>
            <a:pPr marL="82296" indent="0" algn="ctr">
              <a:buNone/>
            </a:pPr>
            <a:r>
              <a:rPr lang="en-GB" sz="14400" b="1" dirty="0">
                <a:solidFill>
                  <a:schemeClr val="bg1"/>
                </a:solidFill>
              </a:rPr>
              <a:t>Our Intent</a:t>
            </a:r>
          </a:p>
          <a:p>
            <a:pPr marL="82296" indent="0">
              <a:buNone/>
            </a:pPr>
            <a:r>
              <a:rPr lang="en-GB" sz="9600" dirty="0">
                <a:solidFill>
                  <a:schemeClr val="bg1"/>
                </a:solidFill>
              </a:rPr>
              <a:t>We aim to ensure that our Maths curriculum promotes a true love of the subject and pupils will:</a:t>
            </a:r>
          </a:p>
          <a:p>
            <a:pPr marL="82296" indent="0">
              <a:buNone/>
            </a:pPr>
            <a:endParaRPr lang="en-GB" sz="9600" dirty="0">
              <a:solidFill>
                <a:schemeClr val="bg1"/>
              </a:solidFill>
            </a:endParaRPr>
          </a:p>
          <a:p>
            <a:pPr lvl="0" fontAlgn="t"/>
            <a:r>
              <a:rPr lang="en-GB" sz="9600" dirty="0">
                <a:solidFill>
                  <a:schemeClr val="bg1"/>
                </a:solidFill>
              </a:rPr>
              <a:t>become </a:t>
            </a:r>
            <a:r>
              <a:rPr lang="en-GB" sz="9600" b="1" dirty="0">
                <a:solidFill>
                  <a:schemeClr val="bg1"/>
                </a:solidFill>
              </a:rPr>
              <a:t>fluent</a:t>
            </a:r>
            <a:r>
              <a:rPr lang="en-GB" sz="9600" dirty="0">
                <a:solidFill>
                  <a:schemeClr val="bg1"/>
                </a:solidFill>
              </a:rPr>
              <a:t> . </a:t>
            </a:r>
          </a:p>
          <a:p>
            <a:pPr lvl="0" fontAlgn="t"/>
            <a:r>
              <a:rPr lang="en-GB" sz="9600" b="1" dirty="0">
                <a:solidFill>
                  <a:schemeClr val="bg1"/>
                </a:solidFill>
              </a:rPr>
              <a:t>reason mathematically </a:t>
            </a:r>
          </a:p>
          <a:p>
            <a:pPr lvl="0" fontAlgn="t"/>
            <a:r>
              <a:rPr lang="en-GB" sz="9600" dirty="0">
                <a:solidFill>
                  <a:schemeClr val="bg1"/>
                </a:solidFill>
              </a:rPr>
              <a:t>be challenged through </a:t>
            </a:r>
            <a:r>
              <a:rPr lang="en-GB" sz="9600" b="1" dirty="0">
                <a:solidFill>
                  <a:schemeClr val="bg1"/>
                </a:solidFill>
              </a:rPr>
              <a:t>solving problems</a:t>
            </a:r>
            <a:r>
              <a:rPr lang="en-GB" sz="9600" dirty="0">
                <a:solidFill>
                  <a:schemeClr val="bg1"/>
                </a:solidFill>
              </a:rPr>
              <a:t>  </a:t>
            </a:r>
          </a:p>
          <a:p>
            <a:pPr lvl="0" fontAlgn="t"/>
            <a:r>
              <a:rPr lang="en-GB" sz="9600" b="1" dirty="0">
                <a:solidFill>
                  <a:schemeClr val="bg1"/>
                </a:solidFill>
              </a:rPr>
              <a:t>think</a:t>
            </a:r>
            <a:r>
              <a:rPr lang="en-GB" sz="9600" dirty="0">
                <a:solidFill>
                  <a:schemeClr val="bg1"/>
                </a:solidFill>
              </a:rPr>
              <a:t> like a mathematician </a:t>
            </a:r>
          </a:p>
          <a:p>
            <a:pPr lvl="0" fontAlgn="t"/>
            <a:r>
              <a:rPr lang="en-GB" sz="9600" b="1" dirty="0">
                <a:solidFill>
                  <a:schemeClr val="bg1"/>
                </a:solidFill>
              </a:rPr>
              <a:t>show</a:t>
            </a:r>
            <a:r>
              <a:rPr lang="en-GB" sz="9600" dirty="0">
                <a:solidFill>
                  <a:schemeClr val="bg1"/>
                </a:solidFill>
              </a:rPr>
              <a:t> their thinking </a:t>
            </a:r>
          </a:p>
          <a:p>
            <a:pPr lvl="0" fontAlgn="t"/>
            <a:r>
              <a:rPr lang="en-GB" sz="9600" dirty="0">
                <a:solidFill>
                  <a:schemeClr val="bg1"/>
                </a:solidFill>
              </a:rPr>
              <a:t>make </a:t>
            </a:r>
            <a:r>
              <a:rPr lang="en-GB" sz="9600" b="1" dirty="0">
                <a:solidFill>
                  <a:schemeClr val="bg1"/>
                </a:solidFill>
              </a:rPr>
              <a:t>real life</a:t>
            </a:r>
            <a:r>
              <a:rPr lang="en-GB" sz="9600" dirty="0">
                <a:solidFill>
                  <a:schemeClr val="bg1"/>
                </a:solidFill>
              </a:rPr>
              <a:t>, cross curricular links</a:t>
            </a:r>
          </a:p>
          <a:p>
            <a:pPr marL="82296" indent="0">
              <a:buNone/>
            </a:pPr>
            <a:endParaRPr lang="en-GB" sz="8600" b="1" dirty="0">
              <a:latin typeface="SassoonPrimaryInfant" pitchFamily="2" charset="0"/>
            </a:endParaRPr>
          </a:p>
          <a:p>
            <a:pPr marL="82296" indent="0" algn="ctr">
              <a:buNone/>
            </a:pPr>
            <a:endParaRPr lang="en-GB" sz="8600" b="1" dirty="0">
              <a:latin typeface="SassoonPrimaryInfant" pitchFamily="2" charset="0"/>
            </a:endParaRPr>
          </a:p>
          <a:p>
            <a:pPr marL="82296" indent="0" algn="ctr">
              <a:buNone/>
            </a:pPr>
            <a:endParaRPr lang="en-GB" sz="9600" b="1" dirty="0"/>
          </a:p>
          <a:p>
            <a:pPr marL="82296" indent="0" algn="ctr">
              <a:buNone/>
            </a:pPr>
            <a:r>
              <a:rPr lang="en-GB" sz="5800" b="1" dirty="0">
                <a:latin typeface="SassoonPrimaryInfant" pitchFamily="2" charset="0"/>
              </a:rPr>
              <a:t> </a:t>
            </a:r>
            <a:endParaRPr lang="en-GB" sz="9600" b="1" dirty="0"/>
          </a:p>
          <a:p>
            <a:endParaRPr lang="en-US" dirty="0"/>
          </a:p>
        </p:txBody>
      </p:sp>
      <p:grpSp>
        <p:nvGrpSpPr>
          <p:cNvPr id="8" name="Group 7">
            <a:extLst>
              <a:ext uri="{FF2B5EF4-FFF2-40B4-BE49-F238E27FC236}">
                <a16:creationId xmlns:a16="http://schemas.microsoft.com/office/drawing/2014/main" id="{B56CF2D3-BDC1-4917-9EB6-38E3164B5196}"/>
              </a:ext>
            </a:extLst>
          </p:cNvPr>
          <p:cNvGrpSpPr/>
          <p:nvPr/>
        </p:nvGrpSpPr>
        <p:grpSpPr>
          <a:xfrm>
            <a:off x="7532377" y="3112291"/>
            <a:ext cx="2410706" cy="3261209"/>
            <a:chOff x="0" y="0"/>
            <a:chExt cx="1143000" cy="2171700"/>
          </a:xfrm>
        </p:grpSpPr>
        <p:pic>
          <p:nvPicPr>
            <p:cNvPr id="9" name="Picture 8">
              <a:extLst>
                <a:ext uri="{FF2B5EF4-FFF2-40B4-BE49-F238E27FC236}">
                  <a16:creationId xmlns:a16="http://schemas.microsoft.com/office/drawing/2014/main" id="{653E00B2-6D60-4732-93E8-FA63A158DE5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7200"/>
              <a:ext cx="567690" cy="1714500"/>
            </a:xfrm>
            <a:prstGeom prst="rect">
              <a:avLst/>
            </a:prstGeom>
            <a:noFill/>
            <a:ln>
              <a:noFill/>
            </a:ln>
          </p:spPr>
        </p:pic>
        <p:sp>
          <p:nvSpPr>
            <p:cNvPr id="10" name="Thought Bubble: Cloud 9">
              <a:extLst>
                <a:ext uri="{FF2B5EF4-FFF2-40B4-BE49-F238E27FC236}">
                  <a16:creationId xmlns:a16="http://schemas.microsoft.com/office/drawing/2014/main" id="{2E189658-5BB7-458E-BA95-71DDD4A18D77}"/>
                </a:ext>
              </a:extLst>
            </p:cNvPr>
            <p:cNvSpPr/>
            <p:nvPr/>
          </p:nvSpPr>
          <p:spPr>
            <a:xfrm>
              <a:off x="314325" y="0"/>
              <a:ext cx="828675" cy="657225"/>
            </a:xfrm>
            <a:prstGeom prst="cloudCallou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11" name="Picture 10" descr="Image result for number sentence clipart">
              <a:extLst>
                <a:ext uri="{FF2B5EF4-FFF2-40B4-BE49-F238E27FC236}">
                  <a16:creationId xmlns:a16="http://schemas.microsoft.com/office/drawing/2014/main" id="{2024E4EA-D243-4CFD-AB86-C1E18A5C186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625" y="142875"/>
              <a:ext cx="604520" cy="352425"/>
            </a:xfrm>
            <a:prstGeom prst="rect">
              <a:avLst/>
            </a:prstGeom>
            <a:noFill/>
            <a:ln>
              <a:noFill/>
            </a:ln>
          </p:spPr>
        </p:pic>
      </p:grpSp>
    </p:spTree>
    <p:extLst>
      <p:ext uri="{BB962C8B-B14F-4D97-AF65-F5344CB8AC3E}">
        <p14:creationId xmlns:p14="http://schemas.microsoft.com/office/powerpoint/2010/main" val="1098572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DF05C1-DB1D-45D4-8359-282F9906FF36}"/>
              </a:ext>
            </a:extLst>
          </p:cNvPr>
          <p:cNvSpPr/>
          <p:nvPr/>
        </p:nvSpPr>
        <p:spPr>
          <a:xfrm>
            <a:off x="1963972" y="1918104"/>
            <a:ext cx="8033468" cy="1323439"/>
          </a:xfrm>
          <a:prstGeom prst="rect">
            <a:avLst/>
          </a:prstGeom>
        </p:spPr>
        <p:txBody>
          <a:bodyPr wrap="square">
            <a:spAutoFit/>
          </a:bodyPr>
          <a:lstStyle/>
          <a:p>
            <a:pPr algn="ctr"/>
            <a:r>
              <a:rPr lang="en-GB" sz="4000" b="1" dirty="0">
                <a:solidFill>
                  <a:schemeClr val="bg1"/>
                </a:solidFill>
              </a:rPr>
              <a:t>Remember have fun and everyone is a mathematician!</a:t>
            </a:r>
          </a:p>
        </p:txBody>
      </p:sp>
      <p:pic>
        <p:nvPicPr>
          <p:cNvPr id="6" name="Picture 5">
            <a:extLst>
              <a:ext uri="{FF2B5EF4-FFF2-40B4-BE49-F238E27FC236}">
                <a16:creationId xmlns:a16="http://schemas.microsoft.com/office/drawing/2014/main" id="{3C6A7391-FD04-4B6A-954D-285400461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2336785" cy="2758440"/>
          </a:xfrm>
          <a:prstGeom prst="rect">
            <a:avLst/>
          </a:prstGeom>
        </p:spPr>
      </p:pic>
      <p:pic>
        <p:nvPicPr>
          <p:cNvPr id="8" name="Picture 7">
            <a:extLst>
              <a:ext uri="{FF2B5EF4-FFF2-40B4-BE49-F238E27FC236}">
                <a16:creationId xmlns:a16="http://schemas.microsoft.com/office/drawing/2014/main" id="{15900655-B26B-453A-9826-DF4425F69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756" y="3241543"/>
            <a:ext cx="2411684" cy="3616457"/>
          </a:xfrm>
          <a:prstGeom prst="rect">
            <a:avLst/>
          </a:prstGeom>
        </p:spPr>
      </p:pic>
    </p:spTree>
    <p:extLst>
      <p:ext uri="{BB962C8B-B14F-4D97-AF65-F5344CB8AC3E}">
        <p14:creationId xmlns:p14="http://schemas.microsoft.com/office/powerpoint/2010/main" val="3020531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796666-8B05-4C83-BB80-D4013C7785D3}"/>
              </a:ext>
            </a:extLst>
          </p:cNvPr>
          <p:cNvSpPr txBox="1"/>
          <p:nvPr/>
        </p:nvSpPr>
        <p:spPr>
          <a:xfrm>
            <a:off x="152400" y="323557"/>
            <a:ext cx="12039600" cy="6370975"/>
          </a:xfrm>
          <a:prstGeom prst="rect">
            <a:avLst/>
          </a:prstGeom>
          <a:noFill/>
        </p:spPr>
        <p:txBody>
          <a:bodyPr wrap="square" rtlCol="0">
            <a:spAutoFit/>
          </a:bodyPr>
          <a:lstStyle/>
          <a:p>
            <a:pPr algn="ctr"/>
            <a:r>
              <a:rPr lang="en-GB" sz="3600" b="1" dirty="0">
                <a:solidFill>
                  <a:schemeClr val="bg1"/>
                </a:solidFill>
                <a:latin typeface="+mj-lt"/>
              </a:rPr>
              <a:t>What is Maths Mastery?</a:t>
            </a:r>
          </a:p>
          <a:p>
            <a:endParaRPr lang="en-GB" sz="2400" dirty="0">
              <a:solidFill>
                <a:schemeClr val="bg1"/>
              </a:solidFill>
            </a:endParaRPr>
          </a:p>
          <a:p>
            <a:r>
              <a:rPr lang="en-GB" sz="2600" dirty="0">
                <a:solidFill>
                  <a:schemeClr val="bg1"/>
                </a:solidFill>
              </a:rPr>
              <a:t>The Maths Mastery approach focuses on whole class teaching and developing a deep understanding.  All pupils are encouraged to believe that through their own efforts they can succeed.</a:t>
            </a:r>
          </a:p>
          <a:p>
            <a:endParaRPr lang="en-GB" sz="2600" dirty="0">
              <a:solidFill>
                <a:schemeClr val="bg1"/>
              </a:solidFill>
            </a:endParaRPr>
          </a:p>
          <a:p>
            <a:r>
              <a:rPr lang="en-GB" sz="2600" dirty="0">
                <a:solidFill>
                  <a:schemeClr val="bg1"/>
                </a:solidFill>
              </a:rPr>
              <a:t>Teaching for Mastery can be summarised with a few key principles:</a:t>
            </a:r>
          </a:p>
          <a:p>
            <a:endParaRPr lang="en-GB" sz="2600" dirty="0">
              <a:solidFill>
                <a:schemeClr val="bg1"/>
              </a:solidFill>
            </a:endParaRPr>
          </a:p>
          <a:p>
            <a:pPr marL="342900" indent="-342900">
              <a:buFont typeface="Wingdings" panose="05000000000000000000" pitchFamily="2" charset="2"/>
              <a:buChar char="v"/>
            </a:pPr>
            <a:r>
              <a:rPr lang="en-GB" sz="2600" b="1" dirty="0">
                <a:solidFill>
                  <a:srgbClr val="FF0000"/>
                </a:solidFill>
              </a:rPr>
              <a:t>High expectations for every child</a:t>
            </a:r>
          </a:p>
          <a:p>
            <a:pPr marL="342900" indent="-342900">
              <a:buFont typeface="Wingdings" panose="05000000000000000000" pitchFamily="2" charset="2"/>
              <a:buChar char="v"/>
            </a:pPr>
            <a:r>
              <a:rPr lang="en-GB" sz="2600" b="1" dirty="0">
                <a:solidFill>
                  <a:schemeClr val="accent4">
                    <a:lumMod val="75000"/>
                  </a:schemeClr>
                </a:solidFill>
              </a:rPr>
              <a:t>Fewer topics covered in greater depth</a:t>
            </a:r>
          </a:p>
          <a:p>
            <a:pPr marL="342900" indent="-342900">
              <a:buFont typeface="Wingdings" panose="05000000000000000000" pitchFamily="2" charset="2"/>
              <a:buChar char="v"/>
            </a:pPr>
            <a:r>
              <a:rPr lang="en-GB" sz="2600" b="1" dirty="0">
                <a:solidFill>
                  <a:srgbClr val="FFFF00"/>
                </a:solidFill>
              </a:rPr>
              <a:t>Number sense and place value are priorities</a:t>
            </a:r>
          </a:p>
          <a:p>
            <a:pPr marL="342900" indent="-342900">
              <a:buFont typeface="Wingdings" panose="05000000000000000000" pitchFamily="2" charset="2"/>
              <a:buChar char="v"/>
            </a:pPr>
            <a:r>
              <a:rPr lang="en-GB" sz="2600" b="1" dirty="0">
                <a:solidFill>
                  <a:schemeClr val="accent3">
                    <a:lumMod val="40000"/>
                    <a:lumOff val="60000"/>
                  </a:schemeClr>
                </a:solidFill>
              </a:rPr>
              <a:t>Reasoning and problem solving is central to all learning</a:t>
            </a:r>
          </a:p>
          <a:p>
            <a:pPr marL="342900" indent="-342900" defTabSz="468000">
              <a:buFont typeface="Wingdings" panose="05000000000000000000" pitchFamily="2" charset="2"/>
              <a:buChar char="v"/>
            </a:pPr>
            <a:r>
              <a:rPr lang="en-GB" sz="2600" b="1" dirty="0">
                <a:solidFill>
                  <a:schemeClr val="accent5"/>
                </a:solidFill>
              </a:rPr>
              <a:t>Challenge is provided through increased depth, rather than acceleration of content.</a:t>
            </a:r>
          </a:p>
          <a:p>
            <a:r>
              <a:rPr lang="en-GB" dirty="0"/>
              <a:t> </a:t>
            </a:r>
          </a:p>
          <a:p>
            <a:endParaRPr lang="en-GB" dirty="0"/>
          </a:p>
        </p:txBody>
      </p:sp>
    </p:spTree>
    <p:extLst>
      <p:ext uri="{BB962C8B-B14F-4D97-AF65-F5344CB8AC3E}">
        <p14:creationId xmlns:p14="http://schemas.microsoft.com/office/powerpoint/2010/main" val="4187262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DCE08A-F8B0-438D-A6A5-8B1343E8F074}"/>
              </a:ext>
            </a:extLst>
          </p:cNvPr>
          <p:cNvSpPr/>
          <p:nvPr/>
        </p:nvSpPr>
        <p:spPr>
          <a:xfrm>
            <a:off x="2409807" y="2913546"/>
            <a:ext cx="7863840" cy="2585323"/>
          </a:xfrm>
          <a:prstGeom prst="rect">
            <a:avLst/>
          </a:prstGeom>
        </p:spPr>
        <p:txBody>
          <a:bodyPr wrap="square">
            <a:spAutoFit/>
          </a:bodyPr>
          <a:lstStyle/>
          <a:p>
            <a:pPr defTabSz="914400"/>
            <a:r>
              <a:rPr lang="en-GB" sz="5400" dirty="0">
                <a:solidFill>
                  <a:srgbClr val="FF0000"/>
                </a:solidFill>
                <a:latin typeface="SassoonPrimaryInfant" pitchFamily="2" charset="0"/>
              </a:rPr>
              <a:t>Factual</a:t>
            </a:r>
            <a:r>
              <a:rPr lang="en-GB" sz="4400" dirty="0">
                <a:solidFill>
                  <a:srgbClr val="FF0000"/>
                </a:solidFill>
                <a:latin typeface="SassoonPrimaryInfant" pitchFamily="2" charset="0"/>
              </a:rPr>
              <a:t> – </a:t>
            </a:r>
            <a:r>
              <a:rPr lang="en-GB" sz="5400" dirty="0">
                <a:solidFill>
                  <a:srgbClr val="FF0000"/>
                </a:solidFill>
                <a:latin typeface="SassoonPrimaryInfant" pitchFamily="2" charset="0"/>
              </a:rPr>
              <a:t>I know that</a:t>
            </a:r>
          </a:p>
          <a:p>
            <a:pPr defTabSz="914400"/>
            <a:r>
              <a:rPr lang="en-GB" sz="5400" dirty="0">
                <a:solidFill>
                  <a:srgbClr val="00628C"/>
                </a:solidFill>
                <a:latin typeface="SassoonPrimaryInfant" pitchFamily="2" charset="0"/>
              </a:rPr>
              <a:t>Procedural – I know how</a:t>
            </a:r>
          </a:p>
          <a:p>
            <a:pPr defTabSz="914400"/>
            <a:r>
              <a:rPr lang="en-GB" sz="5400" dirty="0">
                <a:solidFill>
                  <a:srgbClr val="FFFF00"/>
                </a:solidFill>
                <a:latin typeface="SassoonPrimaryInfant" pitchFamily="2" charset="0"/>
              </a:rPr>
              <a:t>Conceptual – I know why </a:t>
            </a:r>
          </a:p>
        </p:txBody>
      </p:sp>
      <p:sp>
        <p:nvSpPr>
          <p:cNvPr id="3" name="Rectangle 2">
            <a:extLst>
              <a:ext uri="{FF2B5EF4-FFF2-40B4-BE49-F238E27FC236}">
                <a16:creationId xmlns:a16="http://schemas.microsoft.com/office/drawing/2014/main" id="{2A1F8322-BD38-4A89-B523-27C6382491A1}"/>
              </a:ext>
            </a:extLst>
          </p:cNvPr>
          <p:cNvSpPr/>
          <p:nvPr/>
        </p:nvSpPr>
        <p:spPr>
          <a:xfrm>
            <a:off x="426290" y="1000543"/>
            <a:ext cx="10412528" cy="1446550"/>
          </a:xfrm>
          <a:prstGeom prst="rect">
            <a:avLst/>
          </a:prstGeom>
        </p:spPr>
        <p:txBody>
          <a:bodyPr wrap="square">
            <a:spAutoFit/>
          </a:bodyPr>
          <a:lstStyle/>
          <a:p>
            <a:pPr algn="ctr" defTabSz="914400"/>
            <a:r>
              <a:rPr lang="en-GB" sz="4400" dirty="0">
                <a:solidFill>
                  <a:prstClr val="black"/>
                </a:solidFill>
                <a:latin typeface="SassoonPrimaryInfant" pitchFamily="2" charset="0"/>
              </a:rPr>
              <a:t>Put in it’s simplest form </a:t>
            </a:r>
          </a:p>
          <a:p>
            <a:pPr algn="ctr" defTabSz="914400"/>
            <a:r>
              <a:rPr lang="en-GB" sz="4400" dirty="0">
                <a:solidFill>
                  <a:prstClr val="black"/>
                </a:solidFill>
                <a:latin typeface="SassoonPrimaryInfant" pitchFamily="2" charset="0"/>
              </a:rPr>
              <a:t>Mastery can be thought of as:</a:t>
            </a:r>
          </a:p>
        </p:txBody>
      </p:sp>
    </p:spTree>
    <p:extLst>
      <p:ext uri="{BB962C8B-B14F-4D97-AF65-F5344CB8AC3E}">
        <p14:creationId xmlns:p14="http://schemas.microsoft.com/office/powerpoint/2010/main" val="1844705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1424" y="260648"/>
            <a:ext cx="10153128" cy="6370975"/>
          </a:xfrm>
          <a:prstGeom prst="rect">
            <a:avLst/>
          </a:prstGeom>
        </p:spPr>
        <p:txBody>
          <a:bodyPr wrap="square">
            <a:spAutoFit/>
          </a:bodyPr>
          <a:lstStyle/>
          <a:p>
            <a:pPr algn="ctr"/>
            <a:r>
              <a:rPr lang="en-US" sz="3600" b="1" dirty="0">
                <a:solidFill>
                  <a:prstClr val="black"/>
                </a:solidFill>
                <a:latin typeface="+mj-lt"/>
              </a:rPr>
              <a:t>What does a </a:t>
            </a:r>
            <a:r>
              <a:rPr lang="en-US" sz="3600" b="1" dirty="0" err="1">
                <a:solidFill>
                  <a:prstClr val="black"/>
                </a:solidFill>
                <a:latin typeface="+mj-lt"/>
              </a:rPr>
              <a:t>Maths</a:t>
            </a:r>
            <a:r>
              <a:rPr lang="en-US" sz="3600" b="1" dirty="0">
                <a:solidFill>
                  <a:prstClr val="black"/>
                </a:solidFill>
                <a:latin typeface="+mj-lt"/>
              </a:rPr>
              <a:t> Mastery lesson look like</a:t>
            </a:r>
            <a:r>
              <a:rPr lang="en-US" sz="2800" b="1" dirty="0">
                <a:solidFill>
                  <a:prstClr val="black"/>
                </a:solidFill>
              </a:rPr>
              <a:t>?</a:t>
            </a:r>
          </a:p>
          <a:p>
            <a:endParaRPr lang="en-US" sz="2800" dirty="0">
              <a:solidFill>
                <a:prstClr val="black"/>
              </a:solidFill>
            </a:endParaRPr>
          </a:p>
          <a:p>
            <a:r>
              <a:rPr lang="en-US" sz="2400" dirty="0">
                <a:solidFill>
                  <a:prstClr val="black"/>
                </a:solidFill>
              </a:rPr>
              <a:t>A typical </a:t>
            </a:r>
            <a:r>
              <a:rPr lang="en-US" sz="2400" dirty="0" err="1">
                <a:solidFill>
                  <a:prstClr val="black"/>
                </a:solidFill>
              </a:rPr>
              <a:t>Maths</a:t>
            </a:r>
            <a:r>
              <a:rPr lang="en-US" sz="2400" dirty="0">
                <a:solidFill>
                  <a:prstClr val="black"/>
                </a:solidFill>
              </a:rPr>
              <a:t> mastery lesson is led by the teacher, with </a:t>
            </a:r>
            <a:r>
              <a:rPr lang="en-US" sz="2400" b="1" dirty="0">
                <a:solidFill>
                  <a:prstClr val="black"/>
                </a:solidFill>
              </a:rPr>
              <a:t>all of the pupils in the class working together </a:t>
            </a:r>
            <a:r>
              <a:rPr lang="en-US" sz="2400" dirty="0">
                <a:solidFill>
                  <a:prstClr val="black"/>
                </a:solidFill>
              </a:rPr>
              <a:t>on the same tasks at the same time.  The pace of the class is governed by the children, giving them time to revisit key concepts frequently throughout the lesson.  </a:t>
            </a:r>
          </a:p>
          <a:p>
            <a:endParaRPr lang="en-US" sz="2400" dirty="0">
              <a:solidFill>
                <a:prstClr val="black"/>
              </a:solidFill>
            </a:endParaRPr>
          </a:p>
          <a:p>
            <a:r>
              <a:rPr lang="en-US" sz="2400" dirty="0">
                <a:solidFill>
                  <a:prstClr val="black"/>
                </a:solidFill>
              </a:rPr>
              <a:t>There’s a mixture of </a:t>
            </a:r>
            <a:r>
              <a:rPr lang="en-US" sz="2400" b="1" dirty="0">
                <a:solidFill>
                  <a:prstClr val="black"/>
                </a:solidFill>
              </a:rPr>
              <a:t>short tasks</a:t>
            </a:r>
            <a:r>
              <a:rPr lang="en-US" sz="2400" dirty="0">
                <a:solidFill>
                  <a:prstClr val="black"/>
                </a:solidFill>
              </a:rPr>
              <a:t>, </a:t>
            </a:r>
            <a:r>
              <a:rPr lang="en-US" sz="2400" b="1" dirty="0">
                <a:solidFill>
                  <a:prstClr val="black"/>
                </a:solidFill>
              </a:rPr>
              <a:t>explanation</a:t>
            </a:r>
            <a:r>
              <a:rPr lang="en-US" sz="2400" dirty="0">
                <a:solidFill>
                  <a:prstClr val="black"/>
                </a:solidFill>
              </a:rPr>
              <a:t>, </a:t>
            </a:r>
            <a:r>
              <a:rPr lang="en-US" sz="2400" b="1" dirty="0">
                <a:solidFill>
                  <a:prstClr val="black"/>
                </a:solidFill>
              </a:rPr>
              <a:t>demonstration</a:t>
            </a:r>
            <a:r>
              <a:rPr lang="en-US" sz="2400" dirty="0">
                <a:solidFill>
                  <a:prstClr val="black"/>
                </a:solidFill>
              </a:rPr>
              <a:t> and </a:t>
            </a:r>
            <a:r>
              <a:rPr lang="en-US" sz="2400" b="1" dirty="0">
                <a:solidFill>
                  <a:prstClr val="black"/>
                </a:solidFill>
              </a:rPr>
              <a:t>discussion</a:t>
            </a:r>
            <a:r>
              <a:rPr lang="en-US" sz="2400" dirty="0">
                <a:solidFill>
                  <a:prstClr val="black"/>
                </a:solidFill>
              </a:rPr>
              <a:t> – and a lot of practice to help reinforce children’s learning. There is a focus on </a:t>
            </a:r>
            <a:r>
              <a:rPr lang="en-US" sz="2400" b="1" dirty="0">
                <a:solidFill>
                  <a:prstClr val="black"/>
                </a:solidFill>
              </a:rPr>
              <a:t>mathematical vocabulary</a:t>
            </a:r>
            <a:r>
              <a:rPr lang="en-US" sz="2400" dirty="0">
                <a:solidFill>
                  <a:prstClr val="black"/>
                </a:solidFill>
              </a:rPr>
              <a:t>.</a:t>
            </a:r>
          </a:p>
          <a:p>
            <a:r>
              <a:rPr lang="en-US" sz="2400" dirty="0">
                <a:solidFill>
                  <a:prstClr val="black"/>
                </a:solidFill>
              </a:rPr>
              <a:t> </a:t>
            </a:r>
          </a:p>
          <a:p>
            <a:r>
              <a:rPr lang="en-US" sz="2400" dirty="0">
                <a:solidFill>
                  <a:prstClr val="black"/>
                </a:solidFill>
              </a:rPr>
              <a:t>Children are also expected to learn </a:t>
            </a:r>
            <a:r>
              <a:rPr lang="en-US" sz="2400" b="1" dirty="0">
                <a:solidFill>
                  <a:prstClr val="black"/>
                </a:solidFill>
              </a:rPr>
              <a:t>key </a:t>
            </a:r>
            <a:r>
              <a:rPr lang="en-US" sz="2400" b="1" dirty="0" err="1">
                <a:solidFill>
                  <a:prstClr val="black"/>
                </a:solidFill>
              </a:rPr>
              <a:t>maths</a:t>
            </a:r>
            <a:r>
              <a:rPr lang="en-US" sz="2400" b="1" dirty="0">
                <a:solidFill>
                  <a:prstClr val="black"/>
                </a:solidFill>
              </a:rPr>
              <a:t> facts </a:t>
            </a:r>
            <a:r>
              <a:rPr lang="en-US" sz="2400" dirty="0">
                <a:solidFill>
                  <a:prstClr val="black"/>
                </a:solidFill>
              </a:rPr>
              <a:t>like number bonds or times tables </a:t>
            </a:r>
            <a:r>
              <a:rPr lang="en-US" sz="2400" b="1" dirty="0">
                <a:solidFill>
                  <a:srgbClr val="FF0000"/>
                </a:solidFill>
              </a:rPr>
              <a:t>(Year 2) </a:t>
            </a:r>
            <a:r>
              <a:rPr lang="en-US" sz="2400" dirty="0">
                <a:solidFill>
                  <a:prstClr val="black"/>
                </a:solidFill>
              </a:rPr>
              <a:t>by heart to free up working memory and give them the mental space to focus on new concepts. </a:t>
            </a:r>
          </a:p>
          <a:p>
            <a:r>
              <a:rPr lang="en-US" sz="2800" dirty="0">
                <a:solidFill>
                  <a:prstClr val="black"/>
                </a:solidFill>
              </a:rPr>
              <a:t> </a:t>
            </a:r>
          </a:p>
          <a:p>
            <a:r>
              <a:rPr lang="en-US" sz="2800" dirty="0">
                <a:solidFill>
                  <a:prstClr val="black"/>
                </a:solidFill>
              </a:rPr>
              <a:t> </a:t>
            </a: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552" y="584102"/>
            <a:ext cx="936104" cy="1017504"/>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2" y="2448062"/>
            <a:ext cx="864096" cy="800676"/>
          </a:xfrm>
          <a:prstGeom prst="rect">
            <a:avLst/>
          </a:prstGeom>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6008932"/>
            <a:ext cx="864096" cy="849068"/>
          </a:xfrm>
          <a:prstGeom prst="rect">
            <a:avLst/>
          </a:prstGeom>
        </p:spPr>
      </p:pic>
      <p:pic>
        <p:nvPicPr>
          <p:cNvPr id="6" name="Picture 5"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8448" y="3607274"/>
            <a:ext cx="1800476" cy="885949"/>
          </a:xfrm>
          <a:prstGeom prst="rect">
            <a:avLst/>
          </a:prstGeom>
        </p:spPr>
      </p:pic>
    </p:spTree>
    <p:extLst>
      <p:ext uri="{BB962C8B-B14F-4D97-AF65-F5344CB8AC3E}">
        <p14:creationId xmlns:p14="http://schemas.microsoft.com/office/powerpoint/2010/main" val="3729628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7A6705-936D-4A06-9CB5-3DCBAAB35843}"/>
              </a:ext>
            </a:extLst>
          </p:cNvPr>
          <p:cNvSpPr/>
          <p:nvPr/>
        </p:nvSpPr>
        <p:spPr>
          <a:xfrm>
            <a:off x="876300" y="843677"/>
            <a:ext cx="10439400" cy="2585323"/>
          </a:xfrm>
          <a:prstGeom prst="rect">
            <a:avLst/>
          </a:prstGeom>
        </p:spPr>
        <p:txBody>
          <a:bodyPr wrap="square">
            <a:spAutoFit/>
          </a:bodyPr>
          <a:lstStyle/>
          <a:p>
            <a:r>
              <a:rPr lang="en-GB" sz="5400" dirty="0">
                <a:hlinkClick r:id="rId3"/>
              </a:rPr>
              <a:t>A Year 1 lesson on difference as a form of subtraction | NCETM</a:t>
            </a:r>
            <a:endParaRPr lang="en-GB" sz="5400" dirty="0"/>
          </a:p>
        </p:txBody>
      </p:sp>
      <p:pic>
        <p:nvPicPr>
          <p:cNvPr id="1026" name="Picture 2" descr="Image result for ncetm year 1 video">
            <a:extLst>
              <a:ext uri="{FF2B5EF4-FFF2-40B4-BE49-F238E27FC236}">
                <a16:creationId xmlns:a16="http://schemas.microsoft.com/office/drawing/2014/main" id="{CAA8975D-CE85-4130-B9BD-BD43CA711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3440" y="3307080"/>
            <a:ext cx="4175759" cy="3311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281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2848642-7465-4C92-96BD-B06A982F8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538" y="2007041"/>
            <a:ext cx="11083758" cy="2580199"/>
          </a:xfrm>
          <a:prstGeom prst="rect">
            <a:avLst/>
          </a:prstGeom>
          <a:noFill/>
          <a:ln>
            <a:noFill/>
          </a:ln>
          <a:effectLst/>
          <a:extLst>
            <a:ext uri="{909E8E84-426E-40DD-AFC4-6F175D3DCCD1}">
              <a14:hiddenFill xmlns:a14="http://schemas.microsoft.com/office/drawing/2010/main">
                <a:solidFill>
                  <a:srgbClr val="00669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241462123"/>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666</TotalTime>
  <Words>971</Words>
  <Application>Microsoft Office PowerPoint</Application>
  <PresentationFormat>Widescreen</PresentationFormat>
  <Paragraphs>175</Paragraphs>
  <Slides>40</Slides>
  <Notes>40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Arial</vt:lpstr>
      <vt:lpstr>Calibri</vt:lpstr>
      <vt:lpstr>Century Gothic</vt:lpstr>
      <vt:lpstr>Gill Sans MT</vt:lpstr>
      <vt:lpstr>Roboto</vt:lpstr>
      <vt:lpstr>SassoonPrimaryInfant</vt:lpstr>
      <vt:lpstr>Times New Roman</vt:lpstr>
      <vt:lpstr>Wingdings</vt:lpstr>
      <vt:lpstr>Wingdings 3</vt:lpstr>
      <vt:lpstr>Slice</vt:lpstr>
      <vt:lpstr>Maths at Oaklands Infants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Maths at Oaklands Infants</dc:title>
  <dc:creator>Gemma Devereaux</dc:creator>
  <cp:lastModifiedBy>Gemma Devereaux</cp:lastModifiedBy>
  <cp:revision>56</cp:revision>
  <cp:lastPrinted>2022-03-30T18:11:41Z</cp:lastPrinted>
  <dcterms:created xsi:type="dcterms:W3CDTF">2022-01-14T09:08:20Z</dcterms:created>
  <dcterms:modified xsi:type="dcterms:W3CDTF">2022-04-22T08:56:26Z</dcterms:modified>
</cp:coreProperties>
</file>