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6" r:id="rId4"/>
    <p:sldMasterId id="2147483708" r:id="rId5"/>
  </p:sldMasterIdLst>
  <p:notesMasterIdLst>
    <p:notesMasterId r:id="rId41"/>
  </p:notesMasterIdLst>
  <p:sldIdLst>
    <p:sldId id="318" r:id="rId6"/>
    <p:sldId id="391" r:id="rId7"/>
    <p:sldId id="288" r:id="rId8"/>
    <p:sldId id="392" r:id="rId9"/>
    <p:sldId id="261" r:id="rId10"/>
    <p:sldId id="312" r:id="rId11"/>
    <p:sldId id="314" r:id="rId12"/>
    <p:sldId id="286" r:id="rId13"/>
    <p:sldId id="311" r:id="rId14"/>
    <p:sldId id="319" r:id="rId15"/>
    <p:sldId id="395" r:id="rId16"/>
    <p:sldId id="302" r:id="rId17"/>
    <p:sldId id="390" r:id="rId18"/>
    <p:sldId id="393" r:id="rId19"/>
    <p:sldId id="398" r:id="rId20"/>
    <p:sldId id="260" r:id="rId21"/>
    <p:sldId id="380" r:id="rId22"/>
    <p:sldId id="275" r:id="rId23"/>
    <p:sldId id="379" r:id="rId24"/>
    <p:sldId id="259" r:id="rId25"/>
    <p:sldId id="397" r:id="rId26"/>
    <p:sldId id="308" r:id="rId27"/>
    <p:sldId id="394" r:id="rId28"/>
    <p:sldId id="278" r:id="rId29"/>
    <p:sldId id="384" r:id="rId30"/>
    <p:sldId id="296" r:id="rId31"/>
    <p:sldId id="381" r:id="rId32"/>
    <p:sldId id="270" r:id="rId33"/>
    <p:sldId id="303" r:id="rId34"/>
    <p:sldId id="298" r:id="rId35"/>
    <p:sldId id="281" r:id="rId36"/>
    <p:sldId id="293" r:id="rId37"/>
    <p:sldId id="385" r:id="rId38"/>
    <p:sldId id="386" r:id="rId39"/>
    <p:sldId id="387" r:id="rId40"/>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1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91" autoAdjust="0"/>
  </p:normalViewPr>
  <p:slideViewPr>
    <p:cSldViewPr>
      <p:cViewPr varScale="1">
        <p:scale>
          <a:sx n="74" d="100"/>
          <a:sy n="74" d="100"/>
        </p:scale>
        <p:origin x="171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28FB7568-39CE-4A7F-9326-FA0829375574}" type="datetimeFigureOut">
              <a:rPr lang="en-GB" smtClean="0"/>
              <a:t>21/09/2026</a:t>
            </a:fld>
            <a:endParaRPr lang="en-GB"/>
          </a:p>
        </p:txBody>
      </p:sp>
      <p:sp>
        <p:nvSpPr>
          <p:cNvPr id="4" name="Slide Image Placeholder 3"/>
          <p:cNvSpPr>
            <a:spLocks noGrp="1" noRot="1" noChangeAspect="1"/>
          </p:cNvSpPr>
          <p:nvPr>
            <p:ph type="sldImg" idx="2"/>
          </p:nvPr>
        </p:nvSpPr>
        <p:spPr>
          <a:xfrm>
            <a:off x="3435350" y="850900"/>
            <a:ext cx="3055938" cy="22923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BF125385-247F-4A35-A414-A23C5CACF024}" type="slidenum">
              <a:rPr lang="en-GB" smtClean="0"/>
              <a:t>‹#›</a:t>
            </a:fld>
            <a:endParaRPr lang="en-GB"/>
          </a:p>
        </p:txBody>
      </p:sp>
    </p:spTree>
    <p:extLst>
      <p:ext uri="{BB962C8B-B14F-4D97-AF65-F5344CB8AC3E}">
        <p14:creationId xmlns:p14="http://schemas.microsoft.com/office/powerpoint/2010/main" val="3305953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008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1320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3</a:t>
            </a:fld>
            <a:endParaRPr lang="en-GB"/>
          </a:p>
        </p:txBody>
      </p:sp>
    </p:spTree>
    <p:extLst>
      <p:ext uri="{BB962C8B-B14F-4D97-AF65-F5344CB8AC3E}">
        <p14:creationId xmlns:p14="http://schemas.microsoft.com/office/powerpoint/2010/main" val="3590594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4</a:t>
            </a:fld>
            <a:endParaRPr lang="en-GB"/>
          </a:p>
        </p:txBody>
      </p:sp>
    </p:spTree>
    <p:extLst>
      <p:ext uri="{BB962C8B-B14F-4D97-AF65-F5344CB8AC3E}">
        <p14:creationId xmlns:p14="http://schemas.microsoft.com/office/powerpoint/2010/main" val="2766797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8835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6</a:t>
            </a:fld>
            <a:endParaRPr lang="en-GB"/>
          </a:p>
        </p:txBody>
      </p:sp>
    </p:spTree>
    <p:extLst>
      <p:ext uri="{BB962C8B-B14F-4D97-AF65-F5344CB8AC3E}">
        <p14:creationId xmlns:p14="http://schemas.microsoft.com/office/powerpoint/2010/main" val="275484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7</a:t>
            </a:fld>
            <a:endParaRPr lang="en-GB"/>
          </a:p>
        </p:txBody>
      </p:sp>
    </p:spTree>
    <p:extLst>
      <p:ext uri="{BB962C8B-B14F-4D97-AF65-F5344CB8AC3E}">
        <p14:creationId xmlns:p14="http://schemas.microsoft.com/office/powerpoint/2010/main" val="2080177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8</a:t>
            </a:fld>
            <a:endParaRPr lang="en-GB"/>
          </a:p>
        </p:txBody>
      </p:sp>
    </p:spTree>
    <p:extLst>
      <p:ext uri="{BB962C8B-B14F-4D97-AF65-F5344CB8AC3E}">
        <p14:creationId xmlns:p14="http://schemas.microsoft.com/office/powerpoint/2010/main" val="1332436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9</a:t>
            </a:fld>
            <a:endParaRPr lang="en-GB"/>
          </a:p>
        </p:txBody>
      </p:sp>
    </p:spTree>
    <p:extLst>
      <p:ext uri="{BB962C8B-B14F-4D97-AF65-F5344CB8AC3E}">
        <p14:creationId xmlns:p14="http://schemas.microsoft.com/office/powerpoint/2010/main" val="415899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713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11</a:t>
            </a:fld>
            <a:endParaRPr lang="en-GB"/>
          </a:p>
        </p:txBody>
      </p:sp>
    </p:spTree>
    <p:extLst>
      <p:ext uri="{BB962C8B-B14F-4D97-AF65-F5344CB8AC3E}">
        <p14:creationId xmlns:p14="http://schemas.microsoft.com/office/powerpoint/2010/main" val="2352589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4EBA6-F38D-464A-B777-0E9B447E90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8543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13</a:t>
            </a:fld>
            <a:endParaRPr lang="en-GB"/>
          </a:p>
        </p:txBody>
      </p:sp>
    </p:spTree>
    <p:extLst>
      <p:ext uri="{BB962C8B-B14F-4D97-AF65-F5344CB8AC3E}">
        <p14:creationId xmlns:p14="http://schemas.microsoft.com/office/powerpoint/2010/main" val="1960050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14</a:t>
            </a:fld>
            <a:endParaRPr lang="en-GB"/>
          </a:p>
        </p:txBody>
      </p:sp>
    </p:spTree>
    <p:extLst>
      <p:ext uri="{BB962C8B-B14F-4D97-AF65-F5344CB8AC3E}">
        <p14:creationId xmlns:p14="http://schemas.microsoft.com/office/powerpoint/2010/main" val="1370146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15</a:t>
            </a:fld>
            <a:endParaRPr lang="en-GB"/>
          </a:p>
        </p:txBody>
      </p:sp>
    </p:spTree>
    <p:extLst>
      <p:ext uri="{BB962C8B-B14F-4D97-AF65-F5344CB8AC3E}">
        <p14:creationId xmlns:p14="http://schemas.microsoft.com/office/powerpoint/2010/main" val="1767199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0858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17</a:t>
            </a:fld>
            <a:endParaRPr lang="en-GB"/>
          </a:p>
        </p:txBody>
      </p:sp>
    </p:spTree>
    <p:extLst>
      <p:ext uri="{BB962C8B-B14F-4D97-AF65-F5344CB8AC3E}">
        <p14:creationId xmlns:p14="http://schemas.microsoft.com/office/powerpoint/2010/main" val="1994138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4EBA6-F38D-464A-B777-0E9B447E90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118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19</a:t>
            </a:fld>
            <a:endParaRPr lang="en-GB"/>
          </a:p>
        </p:txBody>
      </p:sp>
    </p:spTree>
    <p:extLst>
      <p:ext uri="{BB962C8B-B14F-4D97-AF65-F5344CB8AC3E}">
        <p14:creationId xmlns:p14="http://schemas.microsoft.com/office/powerpoint/2010/main" val="2306231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Arial" panose="020B0604020202020204" pitchFamily="34" charset="0"/>
              <a:buNone/>
            </a:pPr>
            <a:endParaRPr lang="en-GB"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6165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Arial" panose="020B0604020202020204" pitchFamily="34" charset="0"/>
              <a:buNone/>
            </a:pPr>
            <a:endParaRPr lang="en-GB"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0337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5034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25385-247F-4A35-A414-A23C5CACF02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5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4EBA6-F38D-464A-B777-0E9B447E90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995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443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1798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6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5962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28</a:t>
            </a:fld>
            <a:endParaRPr lang="en-GB"/>
          </a:p>
        </p:txBody>
      </p:sp>
    </p:spTree>
    <p:extLst>
      <p:ext uri="{BB962C8B-B14F-4D97-AF65-F5344CB8AC3E}">
        <p14:creationId xmlns:p14="http://schemas.microsoft.com/office/powerpoint/2010/main" val="36163502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125385-247F-4A35-A414-A23C5CACF024}" type="slidenum">
              <a:rPr lang="en-GB" smtClean="0"/>
              <a:t>29</a:t>
            </a:fld>
            <a:endParaRPr lang="en-GB"/>
          </a:p>
        </p:txBody>
      </p:sp>
    </p:spTree>
    <p:extLst>
      <p:ext uri="{BB962C8B-B14F-4D97-AF65-F5344CB8AC3E}">
        <p14:creationId xmlns:p14="http://schemas.microsoft.com/office/powerpoint/2010/main" val="26738291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13353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GB" sz="1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9870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779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9358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4977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DF1E58-2B56-46B4-AA18-EFFA6AB8622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349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7794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556529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45019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51281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2D9F76F-D27C-4524-A8AE-D29868114731}"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858222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2D9F76F-D27C-4524-A8AE-D29868114731}"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866705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F76F-D27C-4524-A8AE-D29868114731}"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391768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0089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81056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116435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209625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0D42F00-2AD8-4B94-BF6F-1413279C8EC9}"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032059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D42F00-2AD8-4B94-BF6F-1413279C8EC9}"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107252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42F00-2AD8-4B94-BF6F-1413279C8EC9}"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447619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0D42F00-2AD8-4B94-BF6F-1413279C8EC9}"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2939894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0D42F00-2AD8-4B94-BF6F-1413279C8EC9}"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34469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0D42F00-2AD8-4B94-BF6F-1413279C8EC9}"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055810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42F00-2AD8-4B94-BF6F-1413279C8EC9}"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982873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D42F00-2AD8-4B94-BF6F-1413279C8EC9}"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2723200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D42F00-2AD8-4B94-BF6F-1413279C8EC9}"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3013801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D42F00-2AD8-4B94-BF6F-1413279C8EC9}"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4051297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D42F00-2AD8-4B94-BF6F-1413279C8EC9}"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DDAD5A-1B66-4958-8968-4EE6D229010F}" type="slidenum">
              <a:rPr lang="en-GB" smtClean="0"/>
              <a:t>‹#›</a:t>
            </a:fld>
            <a:endParaRPr lang="en-GB"/>
          </a:p>
        </p:txBody>
      </p:sp>
    </p:spTree>
    <p:extLst>
      <p:ext uri="{BB962C8B-B14F-4D97-AF65-F5344CB8AC3E}">
        <p14:creationId xmlns:p14="http://schemas.microsoft.com/office/powerpoint/2010/main" val="1344240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57E2-5F8A-EE7C-2D4B-A7B38317DCD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3DD4B38-61E0-0341-8171-20C52A3361A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80D576-4DCB-59C6-5114-F52B4B77C374}"/>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04EB001-95BC-BE40-0FD6-C4FF589D83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CC692A-7E96-EEEC-9778-BB648BE86D7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8033199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09722-81FF-5E31-9100-E402FEBECC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6A18FC-4193-339A-D912-EC1C62564D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7104-5FB3-F778-83DE-C932D9E19BED}"/>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23053BC-6E0B-F6D0-75A5-B088FD421F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0CAFC6-6915-DA64-5AA0-123DDB33789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430670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F7A5-A5BB-06B7-4E82-6AC85D3B373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4D9DF3-A24C-5139-66F8-ABEDAB844C6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BED7E-D2F1-490B-42F6-4B5014404A0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F8FF0FDA-6BB4-B63C-A66E-30AB7C43DC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62DBD3-BCA9-9CE2-24F5-60DA48BCDEE9}"/>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866807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AE4B-A343-3AB4-5F24-FA9D3FE573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9FB4DB-6864-D6C4-90EB-6CDB02CD4A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4EC6FD-627F-4E47-92D7-C626E9F7BDC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4EB363-655D-F355-A9E6-64F76E8D8FEB}"/>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8D4A224D-0EB8-0644-B772-6743E725F5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E1A1B0-6C7E-C978-F2B4-E949455AB84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5319014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E930-B9D6-3671-DDB7-20C91219CF5B}"/>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DEDB02-31D4-FFA3-4346-A293F0244E0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DFCDD16-F246-D53C-AAF3-0A16B6EB2AF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19AF6E-9B21-B519-35F5-484CFF23312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A20CAF1-9CAA-0121-6F28-1C21A6951F4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587EDF-3834-9A76-FAE6-DFC202AF389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8" name="Footer Placeholder 7">
            <a:extLst>
              <a:ext uri="{FF2B5EF4-FFF2-40B4-BE49-F238E27FC236}">
                <a16:creationId xmlns:a16="http://schemas.microsoft.com/office/drawing/2014/main" id="{77217B3A-B958-3B97-C2D6-1D0F01991B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B6B89D-CCE0-DE76-B8C4-EB1C424021C4}"/>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9153631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86C2-90C2-D234-FAAB-F86E5CE03B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B95E08-FFF6-20E0-08F0-C5CE9D7FC876}"/>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4" name="Footer Placeholder 3">
            <a:extLst>
              <a:ext uri="{FF2B5EF4-FFF2-40B4-BE49-F238E27FC236}">
                <a16:creationId xmlns:a16="http://schemas.microsoft.com/office/drawing/2014/main" id="{C2D52DA8-69EA-B118-EC46-D3838FF154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9925C1-35B2-375D-6E9E-E680C630D26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997476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80F27-1F41-C132-2F60-7CF5EEA0F91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3" name="Footer Placeholder 2">
            <a:extLst>
              <a:ext uri="{FF2B5EF4-FFF2-40B4-BE49-F238E27FC236}">
                <a16:creationId xmlns:a16="http://schemas.microsoft.com/office/drawing/2014/main" id="{E31EFD89-5577-6706-B135-5D2146D7B0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5A6881-B5C6-0156-D98B-B85418B5803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1726327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1032C-89BD-5B00-204F-A665D161373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FD3EBB-C0F9-DAE3-71A6-404715C819F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AE281E-CB34-E467-5F47-368EF02EEF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B5F1879-105A-90CB-C22A-4EB005AD8DB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F073C9E9-4A2E-11D4-B7B8-DD357B7678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A981F9-AA29-21D4-84A6-DC90EEAB389A}"/>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0906077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0737-43C4-A22A-ECFA-D4E3EEF8741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4B61E4-3EB0-EC0F-3848-F7CFE6F1824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93F04021-CE1A-0CBE-8D44-AE1EFCCD296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DD509FF-AFA3-4E56-14EF-A6FDFB45A7AC}"/>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3E393963-C900-703F-AE66-AE6C370B00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0B71F0-65C6-7110-9617-56825BD71DFF}"/>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822338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1BFC-967B-4157-7A40-43BEC2F0AE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25D7FB-08C7-FC3C-0BA0-3AE104C7FC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EA0E14-40A4-1F7D-BF39-7202064ABF0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2A2DFD9D-0528-02B2-4E07-186A0AC4FE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FFAE1-40BF-A1FF-55AA-9BF8E3CC9DB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8598488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B94065-9BCE-C3BF-0981-8692C41705DA}"/>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5652C0-503F-BB72-F4B2-ABF460F3392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1040AA-0073-B198-3274-1E156CB21281}"/>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82F58722-939A-917E-4683-B761034FF2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F390E2-D9AA-161F-0D9C-8DEEBEFCA78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312540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E57E2-5F8A-EE7C-2D4B-A7B38317DCD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3DD4B38-61E0-0341-8171-20C52A3361A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80D576-4DCB-59C6-5114-F52B4B77C374}"/>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04EB001-95BC-BE40-0FD6-C4FF589D83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CC692A-7E96-EEEC-9778-BB648BE86D7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1664458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09722-81FF-5E31-9100-E402FEBECC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6A18FC-4193-339A-D912-EC1C62564D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7104-5FB3-F778-83DE-C932D9E19BED}"/>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E23053BC-6E0B-F6D0-75A5-B088FD421F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0CAFC6-6915-DA64-5AA0-123DDB33789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7113382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F7A5-A5BB-06B7-4E82-6AC85D3B373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4D9DF3-A24C-5139-66F8-ABEDAB844C6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BED7E-D2F1-490B-42F6-4B5014404A0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F8FF0FDA-6BB4-B63C-A66E-30AB7C43DC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62DBD3-BCA9-9CE2-24F5-60DA48BCDEE9}"/>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4243589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AE4B-A343-3AB4-5F24-FA9D3FE573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9FB4DB-6864-D6C4-90EB-6CDB02CD4A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F4EC6FD-627F-4E47-92D7-C626E9F7BDC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4EB363-655D-F355-A9E6-64F76E8D8FEB}"/>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8D4A224D-0EB8-0644-B772-6743E725F5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E1A1B0-6C7E-C978-F2B4-E949455AB84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11498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8E930-B9D6-3671-DDB7-20C91219CF5B}"/>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0DEDB02-31D4-FFA3-4346-A293F0244E0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DFCDD16-F246-D53C-AAF3-0A16B6EB2AF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19AF6E-9B21-B519-35F5-484CFF23312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A20CAF1-9CAA-0121-6F28-1C21A6951F4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587EDF-3834-9A76-FAE6-DFC202AF3892}"/>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8" name="Footer Placeholder 7">
            <a:extLst>
              <a:ext uri="{FF2B5EF4-FFF2-40B4-BE49-F238E27FC236}">
                <a16:creationId xmlns:a16="http://schemas.microsoft.com/office/drawing/2014/main" id="{77217B3A-B958-3B97-C2D6-1D0F01991B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B6B89D-CCE0-DE76-B8C4-EB1C424021C4}"/>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8381656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86C2-90C2-D234-FAAB-F86E5CE03B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B95E08-FFF6-20E0-08F0-C5CE9D7FC876}"/>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4" name="Footer Placeholder 3">
            <a:extLst>
              <a:ext uri="{FF2B5EF4-FFF2-40B4-BE49-F238E27FC236}">
                <a16:creationId xmlns:a16="http://schemas.microsoft.com/office/drawing/2014/main" id="{C2D52DA8-69EA-B118-EC46-D3838FF154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9925C1-35B2-375D-6E9E-E680C630D260}"/>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428361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380F27-1F41-C132-2F60-7CF5EEA0F91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3" name="Footer Placeholder 2">
            <a:extLst>
              <a:ext uri="{FF2B5EF4-FFF2-40B4-BE49-F238E27FC236}">
                <a16:creationId xmlns:a16="http://schemas.microsoft.com/office/drawing/2014/main" id="{E31EFD89-5577-6706-B135-5D2146D7B0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5A6881-B5C6-0156-D98B-B85418B5803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5775032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1032C-89BD-5B00-204F-A665D161373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FD3EBB-C0F9-DAE3-71A6-404715C819F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AE281E-CB34-E467-5F47-368EF02EEFA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B5F1879-105A-90CB-C22A-4EB005AD8DB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F073C9E9-4A2E-11D4-B7B8-DD357B7678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A981F9-AA29-21D4-84A6-DC90EEAB389A}"/>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11263575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0737-43C4-A22A-ECFA-D4E3EEF8741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4B61E4-3EB0-EC0F-3848-F7CFE6F1824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93F04021-CE1A-0CBE-8D44-AE1EFCCD296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DD509FF-AFA3-4E56-14EF-A6FDFB45A7AC}"/>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6" name="Footer Placeholder 5">
            <a:extLst>
              <a:ext uri="{FF2B5EF4-FFF2-40B4-BE49-F238E27FC236}">
                <a16:creationId xmlns:a16="http://schemas.microsoft.com/office/drawing/2014/main" id="{3E393963-C900-703F-AE66-AE6C370B00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0B71F0-65C6-7110-9617-56825BD71DFF}"/>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23864955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1BFC-967B-4157-7A40-43BEC2F0AE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25D7FB-08C7-FC3C-0BA0-3AE104C7FC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EA0E14-40A4-1F7D-BF39-7202064ABF0E}"/>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2A2DFD9D-0528-02B2-4E07-186A0AC4FE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FFAE1-40BF-A1FF-55AA-9BF8E3CC9DB1}"/>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01627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B94065-9BCE-C3BF-0981-8692C41705DA}"/>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5652C0-503F-BB72-F4B2-ABF460F3392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1040AA-0073-B198-3274-1E156CB21281}"/>
              </a:ext>
            </a:extLst>
          </p:cNvPr>
          <p:cNvSpPr>
            <a:spLocks noGrp="1"/>
          </p:cNvSpPr>
          <p:nvPr>
            <p:ph type="dt" sz="half" idx="10"/>
          </p:nvPr>
        </p:nvSpPr>
        <p:spPr/>
        <p:txBody>
          <a:body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82F58722-939A-917E-4683-B761034FF2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F390E2-D9AA-161F-0D9C-8DEEBEFCA78C}"/>
              </a:ext>
            </a:extLst>
          </p:cNvPr>
          <p:cNvSpPr>
            <a:spLocks noGrp="1"/>
          </p:cNvSpPr>
          <p:nvPr>
            <p:ph type="sldNum" sz="quarter" idx="12"/>
          </p:nvPr>
        </p:nvSpPr>
        <p:spPr/>
        <p:txBody>
          <a:bodyPr/>
          <a:lstStyle/>
          <a:p>
            <a:fld id="{DF7AA870-ABD8-40AA-8DFA-AC1E040BBE77}" type="slidenum">
              <a:rPr lang="en-GB" smtClean="0"/>
              <a:t>‹#›</a:t>
            </a:fld>
            <a:endParaRPr lang="en-GB"/>
          </a:p>
        </p:txBody>
      </p:sp>
    </p:spTree>
    <p:extLst>
      <p:ext uri="{BB962C8B-B14F-4D97-AF65-F5344CB8AC3E}">
        <p14:creationId xmlns:p14="http://schemas.microsoft.com/office/powerpoint/2010/main" val="31444142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633046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0953410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26300105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3352283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2D9F76F-D27C-4524-A8AE-D29868114731}"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8474640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2D9F76F-D27C-4524-A8AE-D29868114731}"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3795743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9F76F-D27C-4524-A8AE-D29868114731}"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7851290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12061493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9F76F-D27C-4524-A8AE-D29868114731}"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36393252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40456798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D9F76F-D27C-4524-A8AE-D29868114731}"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F20037-EEB2-4C4E-8079-C9B63E6D00C7}" type="slidenum">
              <a:rPr lang="en-GB" smtClean="0"/>
              <a:t>‹#›</a:t>
            </a:fld>
            <a:endParaRPr lang="en-GB"/>
          </a:p>
        </p:txBody>
      </p:sp>
    </p:spTree>
    <p:extLst>
      <p:ext uri="{BB962C8B-B14F-4D97-AF65-F5344CB8AC3E}">
        <p14:creationId xmlns:p14="http://schemas.microsoft.com/office/powerpoint/2010/main" val="835670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9F76F-D27C-4524-A8AE-D29868114731}" type="datetimeFigureOut">
              <a:rPr lang="en-GB" smtClean="0"/>
              <a:t>21/09/2026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20037-EEB2-4C4E-8079-C9B63E6D00C7}" type="slidenum">
              <a:rPr lang="en-GB" smtClean="0"/>
              <a:t>‹#›</a:t>
            </a:fld>
            <a:endParaRPr lang="en-GB"/>
          </a:p>
        </p:txBody>
      </p:sp>
    </p:spTree>
    <p:extLst>
      <p:ext uri="{BB962C8B-B14F-4D97-AF65-F5344CB8AC3E}">
        <p14:creationId xmlns:p14="http://schemas.microsoft.com/office/powerpoint/2010/main" val="2560642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D42F00-2AD8-4B94-BF6F-1413279C8EC9}" type="datetimeFigureOut">
              <a:rPr lang="en-GB" smtClean="0"/>
              <a:t>21/09/2026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DDAD5A-1B66-4958-8968-4EE6D229010F}" type="slidenum">
              <a:rPr lang="en-GB" smtClean="0"/>
              <a:t>‹#›</a:t>
            </a:fld>
            <a:endParaRPr lang="en-GB"/>
          </a:p>
        </p:txBody>
      </p:sp>
    </p:spTree>
    <p:extLst>
      <p:ext uri="{BB962C8B-B14F-4D97-AF65-F5344CB8AC3E}">
        <p14:creationId xmlns:p14="http://schemas.microsoft.com/office/powerpoint/2010/main" val="2861362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2D243-3506-2F23-2015-7C7ED9D47CE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43DF33-2680-6A26-6D52-D5A77E6EBF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945DF7-9AE1-C0F1-7B08-8113BC7D372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99C64DC4-E2B3-93CF-DC75-0A56B154550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92E393-15F4-7A1E-3E0A-80258306613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7AA870-ABD8-40AA-8DFA-AC1E040BBE77}" type="slidenum">
              <a:rPr lang="en-GB" smtClean="0"/>
              <a:t>‹#›</a:t>
            </a:fld>
            <a:endParaRPr lang="en-GB"/>
          </a:p>
        </p:txBody>
      </p:sp>
    </p:spTree>
    <p:extLst>
      <p:ext uri="{BB962C8B-B14F-4D97-AF65-F5344CB8AC3E}">
        <p14:creationId xmlns:p14="http://schemas.microsoft.com/office/powerpoint/2010/main" val="32708248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62D243-3506-2F23-2015-7C7ED9D47CE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43DF33-2680-6A26-6D52-D5A77E6EBF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945DF7-9AE1-C0F1-7B08-8113BC7D372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5579DC5-725D-434D-9303-1CC2D867009B}" type="datetimeFigureOut">
              <a:rPr lang="en-GB" smtClean="0"/>
              <a:t>21/09/2026</a:t>
            </a:fld>
            <a:endParaRPr lang="en-GB"/>
          </a:p>
        </p:txBody>
      </p:sp>
      <p:sp>
        <p:nvSpPr>
          <p:cNvPr id="5" name="Footer Placeholder 4">
            <a:extLst>
              <a:ext uri="{FF2B5EF4-FFF2-40B4-BE49-F238E27FC236}">
                <a16:creationId xmlns:a16="http://schemas.microsoft.com/office/drawing/2014/main" id="{99C64DC4-E2B3-93CF-DC75-0A56B154550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92E393-15F4-7A1E-3E0A-80258306613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7AA870-ABD8-40AA-8DFA-AC1E040BBE77}" type="slidenum">
              <a:rPr lang="en-GB" smtClean="0"/>
              <a:t>‹#›</a:t>
            </a:fld>
            <a:endParaRPr lang="en-GB"/>
          </a:p>
        </p:txBody>
      </p:sp>
    </p:spTree>
    <p:extLst>
      <p:ext uri="{BB962C8B-B14F-4D97-AF65-F5344CB8AC3E}">
        <p14:creationId xmlns:p14="http://schemas.microsoft.com/office/powerpoint/2010/main" val="5462337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chemeClr val="tx2">
                <a:lumMod val="40000"/>
                <a:lumOff val="60000"/>
              </a:schemeClr>
            </a:gs>
            <a:gs pos="100000">
              <a:schemeClr val="tx2">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9F76F-D27C-4524-A8AE-D29868114731}" type="datetimeFigureOut">
              <a:rPr lang="en-GB" smtClean="0"/>
              <a:t>21/09/2026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20037-EEB2-4C4E-8079-C9B63E6D00C7}" type="slidenum">
              <a:rPr lang="en-GB" smtClean="0"/>
              <a:t>‹#›</a:t>
            </a:fld>
            <a:endParaRPr lang="en-GB"/>
          </a:p>
        </p:txBody>
      </p:sp>
    </p:spTree>
    <p:extLst>
      <p:ext uri="{BB962C8B-B14F-4D97-AF65-F5344CB8AC3E}">
        <p14:creationId xmlns:p14="http://schemas.microsoft.com/office/powerpoint/2010/main" val="182918474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hyperlink" Target="https://openclipart.org/detail/95431/star-by-artoke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pixabay.com/en/macro-marble-ball-sphere-ball-1237308/" TargetMode="External"/><Relationship Id="rId4" Type="http://schemas.openxmlformats.org/officeDocument/2006/relationships/image" Target="../media/image17.jpeg"/><Relationship Id="rId9" Type="http://schemas.openxmlformats.org/officeDocument/2006/relationships/hyperlink" Target="https://pngimg.com/download/9457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0.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0.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hyperlink" Target="https://peters.co.uk/book-bandi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40.xml"/><Relationship Id="rId5" Type="http://schemas.openxmlformats.org/officeDocument/2006/relationships/image" Target="../media/image35.png"/><Relationship Id="rId4" Type="http://schemas.openxmlformats.org/officeDocument/2006/relationships/hyperlink" Target="https://pixabay.com/en/book-read-open-published-write-147292/"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7.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www.topmarks.co.uk/" TargetMode="External"/><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hyperlink" Target="http://www.ictgames.com/" TargetMode="External"/><Relationship Id="rId5" Type="http://schemas.openxmlformats.org/officeDocument/2006/relationships/hyperlink" Target="https://whiteroseeducation.com/parent-pupil-resources" TargetMode="External"/><Relationship Id="rId4" Type="http://schemas.openxmlformats.org/officeDocument/2006/relationships/hyperlink" Target="http://www.snappymath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hyperlink" Target="http://oaklandsinfants.org/handwritin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3" Type="http://schemas.openxmlformats.org/officeDocument/2006/relationships/image" Target="../media/image48.tmp"/><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55.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a:spLocks noChangeArrowheads="1" noChangeShapeType="1" noTextEdit="1"/>
          </p:cNvSpPr>
          <p:nvPr/>
        </p:nvSpPr>
        <p:spPr bwMode="auto">
          <a:xfrm>
            <a:off x="2199315" y="687599"/>
            <a:ext cx="4745369" cy="855491"/>
          </a:xfrm>
          <a:prstGeom prst="rect">
            <a:avLst/>
          </a:prstGeom>
          <a:extLst>
            <a:ext uri="{91240B29-F687-4F45-9708-019B960494DF}">
              <a14:hiddenLine xmlns:a14="http://schemas.microsoft.com/office/drawing/2010/main" w="19050">
                <a:solidFill>
                  <a:srgbClr val="C4BC96"/>
                </a:solidFill>
                <a:round/>
                <a:headEnd/>
                <a:tailEnd/>
              </a14:hiddenLine>
            </a:ext>
          </a:extLst>
        </p:spPr>
        <p:txBody>
          <a:bodyPr wrap="none" fromWordArt="1">
            <a:prstTxWarp prst="textArchDown">
              <a:avLst>
                <a:gd name="adj" fmla="val 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700" b="0" i="0" u="none" strike="noStrike" kern="10" cap="none" spc="-135" normalizeH="0" baseline="0" noProof="0" dirty="0">
                <a:ln>
                  <a:noFill/>
                </a:ln>
                <a:solidFill>
                  <a:srgbClr val="C0504D">
                    <a:lumMod val="75000"/>
                  </a:srgbClr>
                </a:solidFill>
                <a:effectLst>
                  <a:outerShdw dist="28398" dir="12393903" algn="ctr" rotWithShape="0">
                    <a:srgbClr val="C6D9F1">
                      <a:alpha val="50000"/>
                    </a:srgbClr>
                  </a:outerShdw>
                </a:effectLst>
                <a:uLnTx/>
                <a:uFillTx/>
                <a:latin typeface="Arial Black" panose="020B0A04020102020204" pitchFamily="34" charset="0"/>
                <a:ea typeface="+mn-ea"/>
                <a:cs typeface="+mn-cs"/>
              </a:rPr>
              <a:t>Welcome to Beech class</a:t>
            </a:r>
          </a:p>
        </p:txBody>
      </p:sp>
      <p:pic>
        <p:nvPicPr>
          <p:cNvPr id="1027" name="Picture 3" descr="Oaklands Infant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2620" y="67572"/>
            <a:ext cx="1038760" cy="1041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8" name="Picture 4" descr="Conker_Eurek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793" y="65367"/>
            <a:ext cx="1184318" cy="14777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23988" y="67572"/>
            <a:ext cx="1105411" cy="1475518"/>
          </a:xfrm>
          <a:prstGeom prst="rect">
            <a:avLst/>
          </a:prstGeom>
        </p:spPr>
      </p:pic>
      <p:sp>
        <p:nvSpPr>
          <p:cNvPr id="13" name="TextBox 12"/>
          <p:cNvSpPr txBox="1"/>
          <p:nvPr/>
        </p:nvSpPr>
        <p:spPr>
          <a:xfrm>
            <a:off x="3705782" y="4835587"/>
            <a:ext cx="187432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Davies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Class Teacher</a:t>
            </a:r>
          </a:p>
        </p:txBody>
      </p:sp>
      <p:sp>
        <p:nvSpPr>
          <p:cNvPr id="17" name="TextBox 16">
            <a:extLst>
              <a:ext uri="{FF2B5EF4-FFF2-40B4-BE49-F238E27FC236}">
                <a16:creationId xmlns:a16="http://schemas.microsoft.com/office/drawing/2014/main" id="{FE053603-093D-478D-94CB-D4A562A601EF}"/>
              </a:ext>
            </a:extLst>
          </p:cNvPr>
          <p:cNvSpPr txBox="1"/>
          <p:nvPr/>
        </p:nvSpPr>
        <p:spPr>
          <a:xfrm>
            <a:off x="646651" y="4835587"/>
            <a:ext cx="1825405"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Stone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prstClr val="black"/>
                </a:solidFill>
                <a:latin typeface="Sassoon Penpals" panose="02000400000000000000" pitchFamily="50" charset="0"/>
              </a:rPr>
              <a:t>Class TA</a:t>
            </a:r>
            <a:endParaRPr kumimoji="0" lang="en-GB" sz="28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endParaRPr>
          </a:p>
        </p:txBody>
      </p:sp>
      <p:pic>
        <p:nvPicPr>
          <p:cNvPr id="5" name="Picture 4">
            <a:extLst>
              <a:ext uri="{FF2B5EF4-FFF2-40B4-BE49-F238E27FC236}">
                <a16:creationId xmlns:a16="http://schemas.microsoft.com/office/drawing/2014/main" id="{C16ED4FD-61DB-4990-BEA9-AC99C39268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8837" y="2163117"/>
            <a:ext cx="2081275" cy="2219541"/>
          </a:xfrm>
          <a:prstGeom prst="rect">
            <a:avLst/>
          </a:prstGeom>
          <a:ln w="3175">
            <a:solidFill>
              <a:schemeClr val="tx1"/>
            </a:solidFill>
          </a:ln>
        </p:spPr>
      </p:pic>
      <p:pic>
        <p:nvPicPr>
          <p:cNvPr id="3" name="Picture 2">
            <a:extLst>
              <a:ext uri="{FF2B5EF4-FFF2-40B4-BE49-F238E27FC236}">
                <a16:creationId xmlns:a16="http://schemas.microsoft.com/office/drawing/2014/main" id="{002C0DC7-05C6-41A2-9A12-A4E196B4B0B2}"/>
              </a:ext>
            </a:extLst>
          </p:cNvPr>
          <p:cNvPicPr>
            <a:picLocks noChangeAspect="1"/>
          </p:cNvPicPr>
          <p:nvPr/>
        </p:nvPicPr>
        <p:blipFill>
          <a:blip r:embed="rId7"/>
          <a:stretch>
            <a:fillRect/>
          </a:stretch>
        </p:blipFill>
        <p:spPr>
          <a:xfrm>
            <a:off x="755575" y="2212814"/>
            <a:ext cx="1930679" cy="2131792"/>
          </a:xfrm>
          <a:prstGeom prst="rect">
            <a:avLst/>
          </a:prstGeom>
          <a:ln>
            <a:solidFill>
              <a:schemeClr val="tx1"/>
            </a:solidFill>
          </a:ln>
        </p:spPr>
      </p:pic>
      <p:pic>
        <p:nvPicPr>
          <p:cNvPr id="6" name="Picture 5">
            <a:extLst>
              <a:ext uri="{FF2B5EF4-FFF2-40B4-BE49-F238E27FC236}">
                <a16:creationId xmlns:a16="http://schemas.microsoft.com/office/drawing/2014/main" id="{FE32457B-449C-4D61-84D3-D019D008F1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5532" y="2207521"/>
            <a:ext cx="1674860" cy="2153392"/>
          </a:xfrm>
          <a:prstGeom prst="rect">
            <a:avLst/>
          </a:prstGeom>
          <a:ln>
            <a:solidFill>
              <a:schemeClr val="tx1"/>
            </a:solidFill>
          </a:ln>
        </p:spPr>
      </p:pic>
      <p:sp>
        <p:nvSpPr>
          <p:cNvPr id="2" name="TextBox 1">
            <a:extLst>
              <a:ext uri="{FF2B5EF4-FFF2-40B4-BE49-F238E27FC236}">
                <a16:creationId xmlns:a16="http://schemas.microsoft.com/office/drawing/2014/main" id="{D948490E-F9A6-0B5F-3239-50EAD687E13C}"/>
              </a:ext>
            </a:extLst>
          </p:cNvPr>
          <p:cNvSpPr txBox="1"/>
          <p:nvPr/>
        </p:nvSpPr>
        <p:spPr>
          <a:xfrm>
            <a:off x="6156176" y="4849792"/>
            <a:ext cx="233021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Class Teacher</a:t>
            </a:r>
          </a:p>
        </p:txBody>
      </p:sp>
    </p:spTree>
    <p:extLst>
      <p:ext uri="{BB962C8B-B14F-4D97-AF65-F5344CB8AC3E}">
        <p14:creationId xmlns:p14="http://schemas.microsoft.com/office/powerpoint/2010/main" val="165247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2"/>
          <p:cNvSpPr>
            <a:spLocks noChangeArrowheads="1" noChangeShapeType="1" noTextEdit="1"/>
          </p:cNvSpPr>
          <p:nvPr/>
        </p:nvSpPr>
        <p:spPr bwMode="auto">
          <a:xfrm>
            <a:off x="2199315" y="687599"/>
            <a:ext cx="4745369" cy="855491"/>
          </a:xfrm>
          <a:prstGeom prst="rect">
            <a:avLst/>
          </a:prstGeom>
          <a:extLst>
            <a:ext uri="{91240B29-F687-4F45-9708-019B960494DF}">
              <a14:hiddenLine xmlns:a14="http://schemas.microsoft.com/office/drawing/2010/main" w="19050">
                <a:solidFill>
                  <a:srgbClr val="C4BC96"/>
                </a:solidFill>
                <a:round/>
                <a:headEnd/>
                <a:tailEnd/>
              </a14:hiddenLine>
            </a:ext>
          </a:extLst>
        </p:spPr>
        <p:txBody>
          <a:bodyPr wrap="none" fromWordArt="1">
            <a:prstTxWarp prst="textArchDown">
              <a:avLst>
                <a:gd name="adj" fmla="val 0"/>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700" b="0" i="0" u="none" strike="noStrike" kern="10" cap="none" spc="-135" normalizeH="0" baseline="0" noProof="0" dirty="0">
                <a:ln>
                  <a:noFill/>
                </a:ln>
                <a:solidFill>
                  <a:srgbClr val="C0504D">
                    <a:lumMod val="75000"/>
                  </a:srgbClr>
                </a:solidFill>
                <a:effectLst>
                  <a:outerShdw dist="28398" dir="12393903" algn="ctr" rotWithShape="0">
                    <a:srgbClr val="C6D9F1">
                      <a:alpha val="50000"/>
                    </a:srgbClr>
                  </a:outerShdw>
                </a:effectLst>
                <a:uLnTx/>
                <a:uFillTx/>
                <a:latin typeface="Arial Black" panose="020B0A04020102020204" pitchFamily="34" charset="0"/>
                <a:ea typeface="+mn-ea"/>
                <a:cs typeface="+mn-cs"/>
              </a:rPr>
              <a:t>Welcome to Beech class</a:t>
            </a:r>
          </a:p>
        </p:txBody>
      </p:sp>
      <p:pic>
        <p:nvPicPr>
          <p:cNvPr id="1027" name="Picture 3" descr="Oaklands Infants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2620" y="67572"/>
            <a:ext cx="1038760" cy="1041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8" name="Picture 4" descr="Conker_Eurek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793" y="65367"/>
            <a:ext cx="1184318" cy="14777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23988" y="67572"/>
            <a:ext cx="1105411" cy="1475518"/>
          </a:xfrm>
          <a:prstGeom prst="rect">
            <a:avLst/>
          </a:prstGeom>
        </p:spPr>
      </p:pic>
      <p:graphicFrame>
        <p:nvGraphicFramePr>
          <p:cNvPr id="7" name="Table 6">
            <a:extLst>
              <a:ext uri="{FF2B5EF4-FFF2-40B4-BE49-F238E27FC236}">
                <a16:creationId xmlns:a16="http://schemas.microsoft.com/office/drawing/2014/main" id="{296028D8-27BD-DF65-3374-7B39F107E4F9}"/>
              </a:ext>
            </a:extLst>
          </p:cNvPr>
          <p:cNvGraphicFramePr>
            <a:graphicFrameLocks noGrp="1"/>
          </p:cNvGraphicFramePr>
          <p:nvPr>
            <p:extLst>
              <p:ext uri="{D42A27DB-BD31-4B8C-83A1-F6EECF244321}">
                <p14:modId xmlns:p14="http://schemas.microsoft.com/office/powerpoint/2010/main" val="1820094592"/>
              </p:ext>
            </p:extLst>
          </p:nvPr>
        </p:nvGraphicFramePr>
        <p:xfrm>
          <a:off x="395536" y="2206040"/>
          <a:ext cx="8280918" cy="2879145"/>
        </p:xfrm>
        <a:graphic>
          <a:graphicData uri="http://schemas.openxmlformats.org/drawingml/2006/table">
            <a:tbl>
              <a:tblPr firstRow="1" bandRow="1">
                <a:tableStyleId>{5C22544A-7EE6-4342-B048-85BDC9FD1C3A}</a:tableStyleId>
              </a:tblPr>
              <a:tblGrid>
                <a:gridCol w="1380153">
                  <a:extLst>
                    <a:ext uri="{9D8B030D-6E8A-4147-A177-3AD203B41FA5}">
                      <a16:colId xmlns:a16="http://schemas.microsoft.com/office/drawing/2014/main" val="2350693840"/>
                    </a:ext>
                  </a:extLst>
                </a:gridCol>
                <a:gridCol w="1380153">
                  <a:extLst>
                    <a:ext uri="{9D8B030D-6E8A-4147-A177-3AD203B41FA5}">
                      <a16:colId xmlns:a16="http://schemas.microsoft.com/office/drawing/2014/main" val="1981966810"/>
                    </a:ext>
                  </a:extLst>
                </a:gridCol>
                <a:gridCol w="1380153">
                  <a:extLst>
                    <a:ext uri="{9D8B030D-6E8A-4147-A177-3AD203B41FA5}">
                      <a16:colId xmlns:a16="http://schemas.microsoft.com/office/drawing/2014/main" val="4292997278"/>
                    </a:ext>
                  </a:extLst>
                </a:gridCol>
                <a:gridCol w="1380153">
                  <a:extLst>
                    <a:ext uri="{9D8B030D-6E8A-4147-A177-3AD203B41FA5}">
                      <a16:colId xmlns:a16="http://schemas.microsoft.com/office/drawing/2014/main" val="2514091475"/>
                    </a:ext>
                  </a:extLst>
                </a:gridCol>
                <a:gridCol w="1380153">
                  <a:extLst>
                    <a:ext uri="{9D8B030D-6E8A-4147-A177-3AD203B41FA5}">
                      <a16:colId xmlns:a16="http://schemas.microsoft.com/office/drawing/2014/main" val="1816079962"/>
                    </a:ext>
                  </a:extLst>
                </a:gridCol>
                <a:gridCol w="1380153">
                  <a:extLst>
                    <a:ext uri="{9D8B030D-6E8A-4147-A177-3AD203B41FA5}">
                      <a16:colId xmlns:a16="http://schemas.microsoft.com/office/drawing/2014/main" val="3949797329"/>
                    </a:ext>
                  </a:extLst>
                </a:gridCol>
              </a:tblGrid>
              <a:tr h="8861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Tue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Wed</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Thu</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Fri</a:t>
                      </a:r>
                    </a:p>
                  </a:txBody>
                  <a:tcPr anchor="ctr"/>
                </a:tc>
                <a:extLst>
                  <a:ext uri="{0D108BD9-81ED-4DB2-BD59-A6C34878D82A}">
                    <a16:rowId xmlns:a16="http://schemas.microsoft.com/office/drawing/2014/main" val="1927871139"/>
                  </a:ext>
                </a:extLst>
              </a:tr>
              <a:tr h="9965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Week 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Davies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Davies</a:t>
                      </a:r>
                    </a:p>
                  </a:txBody>
                  <a:tcPr anchor="ctr"/>
                </a:tc>
                <a:extLst>
                  <a:ext uri="{0D108BD9-81ED-4DB2-BD59-A6C34878D82A}">
                    <a16:rowId xmlns:a16="http://schemas.microsoft.com/office/drawing/2014/main" val="277337315"/>
                  </a:ext>
                </a:extLst>
              </a:tr>
              <a:tr h="9965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Week 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Davies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Miss Davies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Mr Gunn</a:t>
                      </a:r>
                    </a:p>
                  </a:txBody>
                  <a:tcPr anchor="ctr"/>
                </a:tc>
                <a:extLst>
                  <a:ext uri="{0D108BD9-81ED-4DB2-BD59-A6C34878D82A}">
                    <a16:rowId xmlns:a16="http://schemas.microsoft.com/office/drawing/2014/main" val="4123576608"/>
                  </a:ext>
                </a:extLst>
              </a:tr>
            </a:tbl>
          </a:graphicData>
        </a:graphic>
      </p:graphicFrame>
    </p:spTree>
    <p:extLst>
      <p:ext uri="{BB962C8B-B14F-4D97-AF65-F5344CB8AC3E}">
        <p14:creationId xmlns:p14="http://schemas.microsoft.com/office/powerpoint/2010/main" val="132635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23528" y="188640"/>
            <a:ext cx="8496944" cy="6480720"/>
          </a:xfrm>
          <a:prstGeom prst="rect">
            <a:avLst/>
          </a:prstGeom>
          <a:noFill/>
          <a:scene3d>
            <a:camera prst="orthographicFront"/>
            <a:lightRig rig="threePt" dir="t"/>
          </a:scene3d>
          <a:sp3d>
            <a:bevelT/>
          </a:sp3d>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4400" u="sng" dirty="0">
                <a:solidFill>
                  <a:schemeClr val="tx2">
                    <a:lumMod val="50000"/>
                  </a:schemeClr>
                </a:solidFill>
                <a:latin typeface="SassoonPrimaryInfant" pitchFamily="2" charset="0"/>
              </a:rPr>
              <a:t>What your child needs every day</a:t>
            </a:r>
          </a:p>
          <a:p>
            <a:pPr marL="571500" indent="-571500" algn="l">
              <a:buFont typeface="Arial" panose="020B0604020202020204" pitchFamily="34" charset="0"/>
              <a:buChar char="•"/>
            </a:pPr>
            <a:endParaRPr lang="en-GB" sz="1600" dirty="0">
              <a:solidFill>
                <a:schemeClr val="tx2">
                  <a:lumMod val="50000"/>
                </a:schemeClr>
              </a:solidFill>
              <a:latin typeface="SassoonPrimaryInfant" pitchFamily="2" charset="0"/>
            </a:endParaRP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Their book bag - </a:t>
            </a:r>
            <a:r>
              <a:rPr lang="en-GB" sz="3000" b="1" dirty="0">
                <a:solidFill>
                  <a:srgbClr val="FF0000"/>
                </a:solidFill>
              </a:rPr>
              <a:t>1 small flat key ring only</a:t>
            </a:r>
            <a:endParaRPr lang="en-GB" sz="3000" dirty="0">
              <a:solidFill>
                <a:schemeClr val="tx2">
                  <a:lumMod val="50000"/>
                </a:schemeClr>
              </a:solidFill>
              <a:latin typeface="SassoonPrimaryInfant" pitchFamily="2" charset="0"/>
            </a:endParaRP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A coat to match the weather</a:t>
            </a: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Reading books and reading records </a:t>
            </a:r>
            <a:r>
              <a:rPr lang="en-GB" sz="3000" b="1" dirty="0">
                <a:solidFill>
                  <a:schemeClr val="tx2">
                    <a:lumMod val="50000"/>
                  </a:schemeClr>
                </a:solidFill>
                <a:latin typeface="SassoonPrimaryInfant" pitchFamily="2" charset="0"/>
              </a:rPr>
              <a:t>every day </a:t>
            </a: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Water bottle – only </a:t>
            </a:r>
            <a:r>
              <a:rPr lang="en-GB" sz="3000" b="1" dirty="0">
                <a:solidFill>
                  <a:schemeClr val="tx2">
                    <a:lumMod val="50000"/>
                  </a:schemeClr>
                </a:solidFill>
                <a:latin typeface="SassoonPrimaryInfant" pitchFamily="2" charset="0"/>
              </a:rPr>
              <a:t>water</a:t>
            </a:r>
            <a:r>
              <a:rPr lang="en-GB" sz="3000" dirty="0">
                <a:solidFill>
                  <a:schemeClr val="tx2">
                    <a:lumMod val="50000"/>
                  </a:schemeClr>
                </a:solidFill>
                <a:latin typeface="SassoonPrimaryInfant" pitchFamily="2" charset="0"/>
              </a:rPr>
              <a:t> please</a:t>
            </a: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Long hair to be tied back every day - hair bands to match school colours.</a:t>
            </a: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PE kit - including tracksuit bottoms for cold weather and plimsolls/trainers (</a:t>
            </a:r>
            <a:r>
              <a:rPr lang="en-GB" sz="3000" b="1" u="sng" dirty="0">
                <a:solidFill>
                  <a:schemeClr val="tx2">
                    <a:lumMod val="50000"/>
                  </a:schemeClr>
                </a:solidFill>
                <a:latin typeface="SassoonPrimaryInfant" pitchFamily="2" charset="0"/>
              </a:rPr>
              <a:t>that they can do up</a:t>
            </a:r>
            <a:r>
              <a:rPr lang="en-GB" sz="3000" dirty="0">
                <a:solidFill>
                  <a:schemeClr val="tx2">
                    <a:lumMod val="50000"/>
                  </a:schemeClr>
                </a:solidFill>
                <a:latin typeface="SassoonPrimaryInfant" pitchFamily="2" charset="0"/>
              </a:rPr>
              <a:t>)</a:t>
            </a:r>
          </a:p>
          <a:p>
            <a:pPr marL="571500" indent="-571500" algn="l">
              <a:buFont typeface="Arial" panose="020B0604020202020204" pitchFamily="34" charset="0"/>
              <a:buChar char="•"/>
            </a:pPr>
            <a:r>
              <a:rPr lang="en-GB" sz="3000" dirty="0">
                <a:solidFill>
                  <a:schemeClr val="tx2">
                    <a:lumMod val="50000"/>
                  </a:schemeClr>
                </a:solidFill>
                <a:latin typeface="SassoonPrimaryInfant" pitchFamily="2" charset="0"/>
              </a:rPr>
              <a:t>Earrings to be removed on PE day please: </a:t>
            </a:r>
            <a:r>
              <a:rPr lang="en-GB" sz="3000" b="1" dirty="0">
                <a:solidFill>
                  <a:schemeClr val="tx2">
                    <a:lumMod val="50000"/>
                  </a:schemeClr>
                </a:solidFill>
                <a:highlight>
                  <a:srgbClr val="FFFF00"/>
                </a:highlight>
                <a:latin typeface="SassoonPrimaryInfant" pitchFamily="2" charset="0"/>
              </a:rPr>
              <a:t>Wednesday</a:t>
            </a:r>
            <a:r>
              <a:rPr lang="en-GB" sz="3000" dirty="0">
                <a:solidFill>
                  <a:schemeClr val="tx2">
                    <a:lumMod val="50000"/>
                  </a:schemeClr>
                </a:solidFill>
                <a:latin typeface="SassoonPrimaryInfant" pitchFamily="2" charset="0"/>
              </a:rPr>
              <a:t> and </a:t>
            </a:r>
            <a:r>
              <a:rPr lang="en-GB" sz="3000" b="1" dirty="0">
                <a:solidFill>
                  <a:schemeClr val="tx2">
                    <a:lumMod val="50000"/>
                  </a:schemeClr>
                </a:solidFill>
                <a:highlight>
                  <a:srgbClr val="FFFF00"/>
                </a:highlight>
                <a:latin typeface="SassoonPrimaryInfant" pitchFamily="2" charset="0"/>
              </a:rPr>
              <a:t>Friday</a:t>
            </a:r>
          </a:p>
          <a:p>
            <a:pPr marL="571500" indent="-571500" algn="l">
              <a:buFont typeface="Arial" panose="020B0604020202020204" pitchFamily="34" charset="0"/>
              <a:buChar char="•"/>
            </a:pPr>
            <a:endParaRPr lang="en-GB" dirty="0">
              <a:solidFill>
                <a:schemeClr val="tx2">
                  <a:lumMod val="50000"/>
                </a:schemeClr>
              </a:solidFill>
              <a:latin typeface="SassoonPrimaryInfant" pitchFamily="2" charset="0"/>
            </a:endParaRPr>
          </a:p>
          <a:p>
            <a:pPr marL="571500" indent="-571500" algn="l">
              <a:buFont typeface="Arial" panose="020B0604020202020204" pitchFamily="34" charset="0"/>
              <a:buChar char="•"/>
            </a:pPr>
            <a:endParaRPr lang="en-GB" sz="3600" dirty="0">
              <a:solidFill>
                <a:schemeClr val="tx2">
                  <a:lumMod val="50000"/>
                </a:schemeClr>
              </a:solidFill>
              <a:latin typeface="SassoonPrimaryInfant" pitchFamily="2" charset="0"/>
            </a:endParaRPr>
          </a:p>
          <a:p>
            <a:pPr algn="l"/>
            <a:endParaRPr lang="en-GB" dirty="0">
              <a:solidFill>
                <a:schemeClr val="tx1">
                  <a:lumMod val="85000"/>
                  <a:lumOff val="15000"/>
                </a:schemeClr>
              </a:solidFill>
            </a:endParaRPr>
          </a:p>
          <a:p>
            <a:pPr algn="l"/>
            <a:endParaRPr lang="en-GB" sz="3500" dirty="0">
              <a:solidFill>
                <a:schemeClr val="tx1">
                  <a:lumMod val="75000"/>
                  <a:lumOff val="25000"/>
                </a:schemeClr>
              </a:solidFill>
            </a:endParaRPr>
          </a:p>
          <a:p>
            <a:pPr algn="l"/>
            <a:endParaRPr lang="en-GB" sz="3500" dirty="0">
              <a:solidFill>
                <a:schemeClr val="tx1">
                  <a:lumMod val="75000"/>
                  <a:lumOff val="25000"/>
                </a:schemeClr>
              </a:solidFill>
            </a:endParaRPr>
          </a:p>
        </p:txBody>
      </p:sp>
      <p:pic>
        <p:nvPicPr>
          <p:cNvPr id="2" name="Picture 1">
            <a:extLst>
              <a:ext uri="{FF2B5EF4-FFF2-40B4-BE49-F238E27FC236}">
                <a16:creationId xmlns:a16="http://schemas.microsoft.com/office/drawing/2014/main" id="{30EFD281-4709-45F8-B27B-3337D0BF55D7}"/>
              </a:ext>
            </a:extLst>
          </p:cNvPr>
          <p:cNvPicPr>
            <a:picLocks noChangeAspect="1"/>
          </p:cNvPicPr>
          <p:nvPr/>
        </p:nvPicPr>
        <p:blipFill>
          <a:blip r:embed="rId3"/>
          <a:stretch>
            <a:fillRect/>
          </a:stretch>
        </p:blipFill>
        <p:spPr>
          <a:xfrm>
            <a:off x="7943429" y="929828"/>
            <a:ext cx="951676" cy="1233421"/>
          </a:xfrm>
          <a:prstGeom prst="rect">
            <a:avLst/>
          </a:prstGeom>
        </p:spPr>
      </p:pic>
      <p:pic>
        <p:nvPicPr>
          <p:cNvPr id="4" name="Picture 3">
            <a:extLst>
              <a:ext uri="{FF2B5EF4-FFF2-40B4-BE49-F238E27FC236}">
                <a16:creationId xmlns:a16="http://schemas.microsoft.com/office/drawing/2014/main" id="{4316AB40-1188-4466-B9BB-4F2A89606BA6}"/>
              </a:ext>
            </a:extLst>
          </p:cNvPr>
          <p:cNvPicPr>
            <a:picLocks noChangeAspect="1"/>
          </p:cNvPicPr>
          <p:nvPr/>
        </p:nvPicPr>
        <p:blipFill>
          <a:blip r:embed="rId4"/>
          <a:stretch>
            <a:fillRect/>
          </a:stretch>
        </p:blipFill>
        <p:spPr>
          <a:xfrm>
            <a:off x="8172400" y="2321586"/>
            <a:ext cx="722705" cy="722705"/>
          </a:xfrm>
          <a:prstGeom prst="rect">
            <a:avLst/>
          </a:prstGeom>
        </p:spPr>
      </p:pic>
    </p:spTree>
    <p:extLst>
      <p:ext uri="{BB962C8B-B14F-4D97-AF65-F5344CB8AC3E}">
        <p14:creationId xmlns:p14="http://schemas.microsoft.com/office/powerpoint/2010/main" val="278640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0" y="116632"/>
            <a:ext cx="8880814" cy="5472608"/>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900" u="sng" dirty="0">
              <a:solidFill>
                <a:schemeClr val="tx1">
                  <a:lumMod val="85000"/>
                  <a:lumOff val="15000"/>
                </a:schemeClr>
              </a:solidFill>
            </a:endParaRPr>
          </a:p>
          <a:p>
            <a:pPr marL="1028700" lvl="1" indent="-571500" algn="l">
              <a:lnSpc>
                <a:spcPct val="150000"/>
              </a:lnSpc>
              <a:buFont typeface="Arial" panose="020B0604020202020204" pitchFamily="34" charset="0"/>
              <a:buChar char="•"/>
            </a:pPr>
            <a:r>
              <a:rPr lang="en-GB" sz="3300" b="1" dirty="0">
                <a:solidFill>
                  <a:schemeClr val="tx2">
                    <a:lumMod val="50000"/>
                  </a:schemeClr>
                </a:solidFill>
                <a:latin typeface="SassoonPrimaryInfant" pitchFamily="2" charset="0"/>
              </a:rPr>
              <a:t>Labels on EVERYTHING please – bottles, all PE kit items, shoes, bags, jumpers, coats, gloves, hats, etc.</a:t>
            </a:r>
          </a:p>
          <a:p>
            <a:pPr lvl="1" algn="l"/>
            <a:endParaRPr lang="en-GB" sz="4800" dirty="0">
              <a:solidFill>
                <a:schemeClr val="tx1">
                  <a:lumMod val="75000"/>
                  <a:lumOff val="25000"/>
                </a:schemeClr>
              </a:solidFill>
            </a:endParaRPr>
          </a:p>
          <a:p>
            <a:endParaRPr lang="en-GB" sz="6000" u="sng" dirty="0">
              <a:solidFill>
                <a:schemeClr val="tx1">
                  <a:lumMod val="65000"/>
                  <a:lumOff val="35000"/>
                </a:schemeClr>
              </a:solidFill>
            </a:endParaRPr>
          </a:p>
          <a:p>
            <a:endParaRPr lang="en-GB" sz="6000" u="sng" dirty="0"/>
          </a:p>
        </p:txBody>
      </p:sp>
      <p:pic>
        <p:nvPicPr>
          <p:cNvPr id="2" name="Picture 1">
            <a:extLst>
              <a:ext uri="{FF2B5EF4-FFF2-40B4-BE49-F238E27FC236}">
                <a16:creationId xmlns:a16="http://schemas.microsoft.com/office/drawing/2014/main" id="{8078DD92-B2B6-40E1-9EC4-1B5874E577A1}"/>
              </a:ext>
            </a:extLst>
          </p:cNvPr>
          <p:cNvPicPr>
            <a:picLocks noChangeAspect="1"/>
          </p:cNvPicPr>
          <p:nvPr/>
        </p:nvPicPr>
        <p:blipFill>
          <a:blip r:embed="rId3"/>
          <a:stretch>
            <a:fillRect/>
          </a:stretch>
        </p:blipFill>
        <p:spPr>
          <a:xfrm>
            <a:off x="4298929" y="2852936"/>
            <a:ext cx="2040054" cy="1408215"/>
          </a:xfrm>
          <a:prstGeom prst="rect">
            <a:avLst/>
          </a:prstGeom>
        </p:spPr>
      </p:pic>
      <p:pic>
        <p:nvPicPr>
          <p:cNvPr id="5" name="Picture 4">
            <a:extLst>
              <a:ext uri="{FF2B5EF4-FFF2-40B4-BE49-F238E27FC236}">
                <a16:creationId xmlns:a16="http://schemas.microsoft.com/office/drawing/2014/main" id="{A6349534-5D18-8168-AD36-52A356C09087}"/>
              </a:ext>
            </a:extLst>
          </p:cNvPr>
          <p:cNvPicPr>
            <a:picLocks noChangeAspect="1"/>
          </p:cNvPicPr>
          <p:nvPr/>
        </p:nvPicPr>
        <p:blipFill>
          <a:blip r:embed="rId4"/>
          <a:stretch>
            <a:fillRect/>
          </a:stretch>
        </p:blipFill>
        <p:spPr>
          <a:xfrm>
            <a:off x="6948264" y="2564903"/>
            <a:ext cx="1800200" cy="3964151"/>
          </a:xfrm>
          <a:prstGeom prst="rect">
            <a:avLst/>
          </a:prstGeom>
        </p:spPr>
      </p:pic>
      <p:pic>
        <p:nvPicPr>
          <p:cNvPr id="7" name="Picture 6">
            <a:extLst>
              <a:ext uri="{FF2B5EF4-FFF2-40B4-BE49-F238E27FC236}">
                <a16:creationId xmlns:a16="http://schemas.microsoft.com/office/drawing/2014/main" id="{2479FB1C-B87E-8A12-1274-032029E5035D}"/>
              </a:ext>
            </a:extLst>
          </p:cNvPr>
          <p:cNvPicPr>
            <a:picLocks noChangeAspect="1"/>
          </p:cNvPicPr>
          <p:nvPr/>
        </p:nvPicPr>
        <p:blipFill>
          <a:blip r:embed="rId5"/>
          <a:srcRect t="7413"/>
          <a:stretch/>
        </p:blipFill>
        <p:spPr>
          <a:xfrm>
            <a:off x="4298929" y="4546978"/>
            <a:ext cx="2040054" cy="1926824"/>
          </a:xfrm>
          <a:prstGeom prst="rect">
            <a:avLst/>
          </a:prstGeom>
        </p:spPr>
      </p:pic>
      <p:pic>
        <p:nvPicPr>
          <p:cNvPr id="8" name="Picture 7">
            <a:extLst>
              <a:ext uri="{FF2B5EF4-FFF2-40B4-BE49-F238E27FC236}">
                <a16:creationId xmlns:a16="http://schemas.microsoft.com/office/drawing/2014/main" id="{0FA09595-21C9-015D-8461-ECB427B6DC22}"/>
              </a:ext>
            </a:extLst>
          </p:cNvPr>
          <p:cNvPicPr>
            <a:picLocks noChangeAspect="1"/>
          </p:cNvPicPr>
          <p:nvPr/>
        </p:nvPicPr>
        <p:blipFill>
          <a:blip r:embed="rId6"/>
          <a:srcRect l="27951" t="11019" b="46456"/>
          <a:stretch/>
        </p:blipFill>
        <p:spPr>
          <a:xfrm>
            <a:off x="395536" y="3250834"/>
            <a:ext cx="3294112" cy="2592288"/>
          </a:xfrm>
          <a:prstGeom prst="rect">
            <a:avLst/>
          </a:prstGeom>
        </p:spPr>
      </p:pic>
    </p:spTree>
    <p:extLst>
      <p:ext uri="{BB962C8B-B14F-4D97-AF65-F5344CB8AC3E}">
        <p14:creationId xmlns:p14="http://schemas.microsoft.com/office/powerpoint/2010/main" val="290850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332656"/>
            <a:ext cx="8424936" cy="5976664"/>
          </a:xfrm>
        </p:spPr>
        <p:txBody>
          <a:bodyPr>
            <a:normAutofit/>
          </a:bodyPr>
          <a:lstStyle/>
          <a:p>
            <a:pPr marL="0" indent="0">
              <a:buNone/>
            </a:pPr>
            <a:r>
              <a:rPr lang="en-GB" sz="4800" b="1" u="sng" dirty="0">
                <a:latin typeface="Sassoon Penpals" panose="02000400000000000000" pitchFamily="50" charset="0"/>
              </a:rPr>
              <a:t>Library</a:t>
            </a:r>
            <a:r>
              <a:rPr lang="en-GB" b="1" u="sng" dirty="0">
                <a:latin typeface="Sassoon Penpals" panose="02000400000000000000" pitchFamily="50" charset="0"/>
              </a:rPr>
              <a:t> </a:t>
            </a:r>
          </a:p>
          <a:p>
            <a:pPr marL="0" indent="0">
              <a:buNone/>
            </a:pPr>
            <a:endParaRPr lang="en-GB" b="1" dirty="0">
              <a:latin typeface="Sassoon Penpals" panose="02000400000000000000" pitchFamily="50" charset="0"/>
            </a:endParaRPr>
          </a:p>
          <a:p>
            <a:r>
              <a:rPr lang="en-GB" sz="3600" dirty="0">
                <a:latin typeface="Sassoon Penpals" panose="02000400000000000000" pitchFamily="50" charset="0"/>
              </a:rPr>
              <a:t>Our library days are </a:t>
            </a:r>
            <a:r>
              <a:rPr lang="en-GB" sz="4400" b="1" dirty="0">
                <a:latin typeface="Sassoon Penpals" panose="02000400000000000000" pitchFamily="50" charset="0"/>
              </a:rPr>
              <a:t>Fridays.</a:t>
            </a:r>
          </a:p>
          <a:p>
            <a:r>
              <a:rPr lang="en-GB" sz="3600" dirty="0">
                <a:latin typeface="Sassoon Penpals" panose="02000400000000000000" pitchFamily="50" charset="0"/>
              </a:rPr>
              <a:t>Children can choose one book per week for you to enjoy together at home.</a:t>
            </a:r>
          </a:p>
          <a:p>
            <a:r>
              <a:rPr lang="en-GB" sz="3600" dirty="0">
                <a:latin typeface="Sassoon Penpals" panose="02000400000000000000" pitchFamily="50" charset="0"/>
              </a:rPr>
              <a:t>Please ensure your child keeps their library books safe and returns them the following week in order to take home new books.</a:t>
            </a:r>
          </a:p>
        </p:txBody>
      </p:sp>
      <p:pic>
        <p:nvPicPr>
          <p:cNvPr id="6" name="Picture 2" descr="http://t1.gstatic.com/images?q=tbn:ANd9GcSrw9iG9U4ZGqMkkjL4qS4hbwiiqPe8J0ldv7z7fnWofaZ3DFDsMw"/>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804248" y="94787"/>
            <a:ext cx="2160240" cy="1263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373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51520" y="0"/>
            <a:ext cx="8229600" cy="6120680"/>
          </a:xfrm>
          <a:prstGeom prst="rect">
            <a:avLst/>
          </a:prstGeom>
          <a:noFill/>
          <a:scene3d>
            <a:camera prst="orthographicFront"/>
            <a:lightRig rig="threePt" dir="t"/>
          </a:scene3d>
          <a:sp3d>
            <a:bevelT/>
          </a:sp3d>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900" u="sng" dirty="0">
              <a:solidFill>
                <a:schemeClr val="tx1">
                  <a:lumMod val="85000"/>
                  <a:lumOff val="15000"/>
                </a:schemeClr>
              </a:solidFill>
            </a:endParaRPr>
          </a:p>
          <a:p>
            <a:endParaRPr lang="en-GB" u="sng" dirty="0">
              <a:solidFill>
                <a:schemeClr val="tx1">
                  <a:lumMod val="85000"/>
                  <a:lumOff val="15000"/>
                </a:schemeClr>
              </a:solidFill>
            </a:endParaRPr>
          </a:p>
          <a:p>
            <a:pPr lvl="1"/>
            <a:r>
              <a:rPr lang="en-GB" sz="3600" b="1" u="sng" dirty="0">
                <a:solidFill>
                  <a:schemeClr val="tx2">
                    <a:lumMod val="50000"/>
                  </a:schemeClr>
                </a:solidFill>
                <a:latin typeface="SassoonPrimaryInfant" pitchFamily="2" charset="0"/>
              </a:rPr>
              <a:t>Change of pick up arrangements</a:t>
            </a:r>
          </a:p>
          <a:p>
            <a:pPr lvl="1" algn="just"/>
            <a:r>
              <a:rPr lang="en-GB" sz="3600" dirty="0">
                <a:solidFill>
                  <a:schemeClr val="tx2">
                    <a:lumMod val="50000"/>
                  </a:schemeClr>
                </a:solidFill>
                <a:latin typeface="SassoonPrimaryInfant" pitchFamily="2" charset="0"/>
              </a:rPr>
              <a:t>Please email the school office if pick up arrangements change or your child has a hospital appointment.</a:t>
            </a:r>
          </a:p>
          <a:p>
            <a:pPr lvl="1" algn="just"/>
            <a:r>
              <a:rPr lang="en-GB" sz="3600" dirty="0">
                <a:solidFill>
                  <a:schemeClr val="tx2">
                    <a:lumMod val="50000"/>
                  </a:schemeClr>
                </a:solidFill>
                <a:latin typeface="SassoonPrimaryInfant" pitchFamily="2" charset="0"/>
              </a:rPr>
              <a:t> </a:t>
            </a:r>
          </a:p>
          <a:p>
            <a:pPr lvl="1" algn="just"/>
            <a:r>
              <a:rPr lang="en-GB" sz="3600" dirty="0">
                <a:solidFill>
                  <a:schemeClr val="tx2">
                    <a:lumMod val="50000"/>
                  </a:schemeClr>
                </a:solidFill>
                <a:latin typeface="SassoonPrimaryInfant" pitchFamily="2" charset="0"/>
              </a:rPr>
              <a:t>Alternatively send a note in with your child (in their hand, not their bag).</a:t>
            </a:r>
          </a:p>
          <a:p>
            <a:pPr marL="1028700" lvl="1" indent="-571500" algn="l">
              <a:buFont typeface="Arial" panose="020B0604020202020204" pitchFamily="34" charset="0"/>
              <a:buChar char="•"/>
            </a:pPr>
            <a:endParaRPr lang="en-GB" sz="4800" dirty="0">
              <a:solidFill>
                <a:schemeClr val="tx1">
                  <a:lumMod val="75000"/>
                  <a:lumOff val="25000"/>
                </a:schemeClr>
              </a:solidFill>
            </a:endParaRPr>
          </a:p>
          <a:p>
            <a:endParaRPr lang="en-GB" sz="6000" u="sng" dirty="0">
              <a:solidFill>
                <a:schemeClr val="tx1">
                  <a:lumMod val="65000"/>
                  <a:lumOff val="35000"/>
                </a:schemeClr>
              </a:solidFill>
            </a:endParaRPr>
          </a:p>
          <a:p>
            <a:endParaRPr lang="en-GB" sz="6000" u="sng" dirty="0"/>
          </a:p>
        </p:txBody>
      </p:sp>
      <p:pic>
        <p:nvPicPr>
          <p:cNvPr id="2" name="Picture 1">
            <a:extLst>
              <a:ext uri="{FF2B5EF4-FFF2-40B4-BE49-F238E27FC236}">
                <a16:creationId xmlns:a16="http://schemas.microsoft.com/office/drawing/2014/main" id="{21C6DFE0-9EB9-4A2B-B902-6B39F56138E2}"/>
              </a:ext>
            </a:extLst>
          </p:cNvPr>
          <p:cNvPicPr>
            <a:picLocks noChangeAspect="1"/>
          </p:cNvPicPr>
          <p:nvPr/>
        </p:nvPicPr>
        <p:blipFill>
          <a:blip r:embed="rId3"/>
          <a:stretch>
            <a:fillRect/>
          </a:stretch>
        </p:blipFill>
        <p:spPr>
          <a:xfrm>
            <a:off x="7010432" y="5157192"/>
            <a:ext cx="2133568" cy="1612776"/>
          </a:xfrm>
          <a:prstGeom prst="rect">
            <a:avLst/>
          </a:prstGeom>
        </p:spPr>
      </p:pic>
    </p:spTree>
    <p:extLst>
      <p:ext uri="{BB962C8B-B14F-4D97-AF65-F5344CB8AC3E}">
        <p14:creationId xmlns:p14="http://schemas.microsoft.com/office/powerpoint/2010/main" val="4193662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927F40-1F4A-44BA-9F3C-961A9F6BB33D}"/>
              </a:ext>
            </a:extLst>
          </p:cNvPr>
          <p:cNvPicPr>
            <a:picLocks noChangeAspect="1"/>
          </p:cNvPicPr>
          <p:nvPr/>
        </p:nvPicPr>
        <p:blipFill>
          <a:blip r:embed="rId3"/>
          <a:stretch>
            <a:fillRect/>
          </a:stretch>
        </p:blipFill>
        <p:spPr>
          <a:xfrm>
            <a:off x="161764" y="476672"/>
            <a:ext cx="8820472" cy="5140033"/>
          </a:xfrm>
          <a:prstGeom prst="rect">
            <a:avLst/>
          </a:prstGeom>
        </p:spPr>
      </p:pic>
      <p:sp>
        <p:nvSpPr>
          <p:cNvPr id="2" name="Title 1">
            <a:extLst>
              <a:ext uri="{FF2B5EF4-FFF2-40B4-BE49-F238E27FC236}">
                <a16:creationId xmlns:a16="http://schemas.microsoft.com/office/drawing/2014/main" id="{14AFE3D9-27AD-EB72-8A86-10BCAD34C618}"/>
              </a:ext>
            </a:extLst>
          </p:cNvPr>
          <p:cNvSpPr>
            <a:spLocks noGrp="1"/>
          </p:cNvSpPr>
          <p:nvPr>
            <p:ph type="title"/>
          </p:nvPr>
        </p:nvSpPr>
        <p:spPr>
          <a:xfrm>
            <a:off x="323528" y="5737523"/>
            <a:ext cx="8658708" cy="1143000"/>
          </a:xfrm>
        </p:spPr>
        <p:txBody>
          <a:bodyPr>
            <a:normAutofit fontScale="90000"/>
          </a:bodyPr>
          <a:lstStyle/>
          <a:p>
            <a:r>
              <a:rPr lang="en-GB" b="1" dirty="0">
                <a:solidFill>
                  <a:schemeClr val="tx2">
                    <a:lumMod val="50000"/>
                  </a:schemeClr>
                </a:solidFill>
                <a:latin typeface="SassoonPrimaryInfant" pitchFamily="2" charset="0"/>
              </a:rPr>
              <a:t>Each term we will focus on a different character.</a:t>
            </a:r>
          </a:p>
        </p:txBody>
      </p:sp>
    </p:spTree>
    <p:extLst>
      <p:ext uri="{BB962C8B-B14F-4D97-AF65-F5344CB8AC3E}">
        <p14:creationId xmlns:p14="http://schemas.microsoft.com/office/powerpoint/2010/main" val="893929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369" y="152636"/>
            <a:ext cx="8315262" cy="6552728"/>
          </a:xfrm>
          <a:noFill/>
          <a:scene3d>
            <a:camera prst="orthographicFront"/>
            <a:lightRig rig="threePt" dir="t"/>
          </a:scene3d>
          <a:sp3d>
            <a:bevelT/>
          </a:sp3d>
        </p:spPr>
        <p:txBody>
          <a:bodyPr>
            <a:noAutofit/>
          </a:bodyPr>
          <a:lstStyle/>
          <a:p>
            <a:pPr marL="0" indent="0" algn="ctr">
              <a:buNone/>
            </a:pPr>
            <a:r>
              <a:rPr lang="en-GB" u="sng" dirty="0">
                <a:solidFill>
                  <a:schemeClr val="tx2">
                    <a:lumMod val="50000"/>
                  </a:schemeClr>
                </a:solidFill>
                <a:latin typeface="SassoonPrimaryInfant" pitchFamily="2" charset="0"/>
              </a:rPr>
              <a:t>Positive Reinforcement</a:t>
            </a:r>
          </a:p>
          <a:p>
            <a:pPr marL="800100" lvl="2" indent="0">
              <a:buNone/>
            </a:pPr>
            <a:endParaRPr lang="en-GB" sz="1800" dirty="0">
              <a:solidFill>
                <a:schemeClr val="tx2">
                  <a:lumMod val="50000"/>
                </a:schemeClr>
              </a:solidFill>
              <a:latin typeface="SassoonPrimaryInfant" pitchFamily="2" charset="0"/>
            </a:endParaRPr>
          </a:p>
          <a:p>
            <a:pPr marL="800100" lvl="2" indent="0">
              <a:buNone/>
            </a:pPr>
            <a:r>
              <a:rPr lang="en-GB" sz="2000" dirty="0">
                <a:solidFill>
                  <a:schemeClr val="tx2">
                    <a:lumMod val="50000"/>
                  </a:schemeClr>
                </a:solidFill>
                <a:latin typeface="SassoonPrimaryInfant" pitchFamily="2" charset="0"/>
              </a:rPr>
              <a:t>Every Monday, two children from each class, who have shown behaviour linked with the current ‘focus’ character, will be awarded a ‘leaf’ during assembly and will have ‘tea’ with one of the SLT later in the week.</a:t>
            </a:r>
          </a:p>
          <a:p>
            <a:pPr marL="800100" lvl="2" indent="0">
              <a:buNone/>
            </a:pPr>
            <a:endParaRPr lang="en-GB" sz="2000" dirty="0">
              <a:solidFill>
                <a:schemeClr val="tx2">
                  <a:lumMod val="50000"/>
                </a:schemeClr>
              </a:solidFill>
              <a:latin typeface="SassoonPrimaryInfant" pitchFamily="2" charset="0"/>
            </a:endParaRPr>
          </a:p>
          <a:p>
            <a:pPr marL="800100" lvl="2" indent="0">
              <a:buNone/>
            </a:pPr>
            <a:r>
              <a:rPr lang="en-GB" sz="2000" dirty="0">
                <a:solidFill>
                  <a:schemeClr val="tx2">
                    <a:lumMod val="50000"/>
                  </a:schemeClr>
                </a:solidFill>
                <a:latin typeface="SassoonPrimaryInfant" pitchFamily="2" charset="0"/>
                <a:cs typeface="Calibri" panose="020F0502020204030204" pitchFamily="34" charset="0"/>
              </a:rPr>
              <a:t>Each week a child will be chosen at random to be star of the week.  During that week any of the children can write or draw something positive about the ‘Star of the Week’.</a:t>
            </a:r>
          </a:p>
          <a:p>
            <a:pPr marL="800100" lvl="2" indent="0">
              <a:buNone/>
            </a:pPr>
            <a:endParaRPr lang="en-GB" sz="2000" dirty="0">
              <a:solidFill>
                <a:schemeClr val="tx2">
                  <a:lumMod val="50000"/>
                </a:schemeClr>
              </a:solidFill>
              <a:latin typeface="SassoonPrimaryInfant" pitchFamily="2" charset="0"/>
              <a:cs typeface="Calibri" panose="020F0502020204030204" pitchFamily="34" charset="0"/>
            </a:endParaRPr>
          </a:p>
          <a:p>
            <a:pPr marL="800100" lvl="2" indent="0">
              <a:buNone/>
            </a:pPr>
            <a:r>
              <a:rPr lang="en-GB" sz="2000" dirty="0">
                <a:solidFill>
                  <a:schemeClr val="tx2">
                    <a:lumMod val="50000"/>
                  </a:schemeClr>
                </a:solidFill>
                <a:latin typeface="SassoonPrimaryInfant" pitchFamily="2" charset="0"/>
                <a:cs typeface="Calibri" panose="020F0502020204030204" pitchFamily="34" charset="0"/>
              </a:rPr>
              <a:t>The children can individually or as a class earn marbles for making positive choices in their learning and behaviours. Once the marble jar is full the class vote for their reward e.g. bring a teddy to school, extra playtime etc. </a:t>
            </a:r>
          </a:p>
          <a:p>
            <a:pPr marL="800100" lvl="2" indent="0">
              <a:buNone/>
            </a:pPr>
            <a:endParaRPr lang="en-GB" sz="2000" dirty="0">
              <a:solidFill>
                <a:schemeClr val="tx2">
                  <a:lumMod val="50000"/>
                </a:schemeClr>
              </a:solidFill>
              <a:latin typeface="SassoonPrimaryInfant" pitchFamily="2" charset="0"/>
              <a:cs typeface="Calibri" panose="020F0502020204030204" pitchFamily="34" charset="0"/>
            </a:endParaRPr>
          </a:p>
          <a:p>
            <a:pPr marL="800100" lvl="2" indent="0">
              <a:buNone/>
            </a:pPr>
            <a:r>
              <a:rPr lang="en-GB" sz="2000" dirty="0">
                <a:solidFill>
                  <a:schemeClr val="tx2">
                    <a:lumMod val="50000"/>
                  </a:schemeClr>
                </a:solidFill>
                <a:latin typeface="SassoonPrimaryInfant" pitchFamily="2" charset="0"/>
                <a:cs typeface="Calibri" panose="020F0502020204030204" pitchFamily="34" charset="0"/>
              </a:rPr>
              <a:t>Each week, one class wins the Class of the Week trophy.</a:t>
            </a:r>
          </a:p>
          <a:p>
            <a:pPr marL="800100" lvl="2" indent="0">
              <a:buNone/>
            </a:pPr>
            <a:endParaRPr lang="en-GB" sz="1800" dirty="0">
              <a:solidFill>
                <a:schemeClr val="tx2">
                  <a:lumMod val="50000"/>
                </a:schemeClr>
              </a:solidFill>
              <a:latin typeface="SassoonPrimaryInfant" pitchFamily="2" charset="0"/>
              <a:cs typeface="Calibri" panose="020F0502020204030204" pitchFamily="34" charset="0"/>
            </a:endParaRPr>
          </a:p>
          <a:p>
            <a:pPr marL="800100" lvl="2" indent="0">
              <a:buNone/>
            </a:pPr>
            <a:endParaRPr lang="en-GB" sz="1800" dirty="0">
              <a:solidFill>
                <a:schemeClr val="tx2">
                  <a:lumMod val="50000"/>
                </a:schemeClr>
              </a:solidFill>
              <a:latin typeface="SassoonPrimaryInfant" pitchFamily="2" charset="0"/>
              <a:cs typeface="Calibri" panose="020F0502020204030204" pitchFamily="34" charset="0"/>
            </a:endParaRPr>
          </a:p>
          <a:p>
            <a:endParaRPr lang="en-GB" sz="2000" dirty="0">
              <a:solidFill>
                <a:schemeClr val="tx1">
                  <a:lumMod val="85000"/>
                  <a:lumOff val="15000"/>
                </a:schemeClr>
              </a:solidFill>
            </a:endParaRPr>
          </a:p>
        </p:txBody>
      </p:sp>
      <p:pic>
        <p:nvPicPr>
          <p:cNvPr id="5" name="Picture 3" descr="Goldie_Excited">
            <a:extLst>
              <a:ext uri="{FF2B5EF4-FFF2-40B4-BE49-F238E27FC236}">
                <a16:creationId xmlns:a16="http://schemas.microsoft.com/office/drawing/2014/main" id="{2C0E84EC-FACF-46EA-B27F-52E36D666C9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785" t="21857" r="20383" b="20133"/>
          <a:stretch/>
        </p:blipFill>
        <p:spPr bwMode="auto">
          <a:xfrm>
            <a:off x="498921" y="932972"/>
            <a:ext cx="831410" cy="1267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7" name="Picture 16">
            <a:extLst>
              <a:ext uri="{FF2B5EF4-FFF2-40B4-BE49-F238E27FC236}">
                <a16:creationId xmlns:a16="http://schemas.microsoft.com/office/drawing/2014/main" id="{B07C11B0-0316-4620-BBAB-C595B8412C6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58475" y="4293096"/>
            <a:ext cx="861399" cy="573369"/>
          </a:xfrm>
          <a:prstGeom prst="rect">
            <a:avLst/>
          </a:prstGeom>
        </p:spPr>
      </p:pic>
      <p:pic>
        <p:nvPicPr>
          <p:cNvPr id="4" name="Picture 3">
            <a:extLst>
              <a:ext uri="{FF2B5EF4-FFF2-40B4-BE49-F238E27FC236}">
                <a16:creationId xmlns:a16="http://schemas.microsoft.com/office/drawing/2014/main" id="{1F8C8A84-8A02-4D30-A4CF-0EE60C32EBD2}"/>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98921" y="2708920"/>
            <a:ext cx="756983" cy="720080"/>
          </a:xfrm>
          <a:prstGeom prst="rect">
            <a:avLst/>
          </a:prstGeom>
        </p:spPr>
      </p:pic>
      <p:pic>
        <p:nvPicPr>
          <p:cNvPr id="6" name="Picture 5">
            <a:extLst>
              <a:ext uri="{FF2B5EF4-FFF2-40B4-BE49-F238E27FC236}">
                <a16:creationId xmlns:a16="http://schemas.microsoft.com/office/drawing/2014/main" id="{6674E242-3135-4762-9337-F912953E58C2}"/>
              </a:ext>
            </a:extLst>
          </p:cNvPr>
          <p:cNvPicPr>
            <a:picLocks noChangeAspect="1"/>
          </p:cNvPicPr>
          <p:nvPr/>
        </p:nvPicPr>
        <p:blipFill>
          <a:blip r:embed="rId8" cstate="print">
            <a:grayscl/>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01381" y="5625244"/>
            <a:ext cx="552062" cy="720080"/>
          </a:xfrm>
          <a:prstGeom prst="rect">
            <a:avLst/>
          </a:prstGeom>
        </p:spPr>
      </p:pic>
    </p:spTree>
    <p:extLst>
      <p:ext uri="{BB962C8B-B14F-4D97-AF65-F5344CB8AC3E}">
        <p14:creationId xmlns:p14="http://schemas.microsoft.com/office/powerpoint/2010/main" val="258207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17748AB-5AF6-F4B4-5A08-89938B070D55}"/>
              </a:ext>
            </a:extLst>
          </p:cNvPr>
          <p:cNvSpPr/>
          <p:nvPr/>
        </p:nvSpPr>
        <p:spPr>
          <a:xfrm>
            <a:off x="2915816" y="836712"/>
            <a:ext cx="5184576" cy="5112568"/>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323528" y="116632"/>
            <a:ext cx="8424936" cy="6624736"/>
          </a:xfrm>
          <a:noFill/>
          <a:scene3d>
            <a:camera prst="orthographicFront"/>
            <a:lightRig rig="threePt" dir="t"/>
          </a:scene3d>
          <a:sp3d>
            <a:bevelT/>
          </a:sp3d>
        </p:spPr>
        <p:txBody>
          <a:bodyPr>
            <a:noAutofit/>
          </a:bodyPr>
          <a:lstStyle/>
          <a:p>
            <a:pPr marL="800100" lvl="2" indent="0">
              <a:buNone/>
            </a:pPr>
            <a:endParaRPr lang="en-GB" sz="1800" dirty="0">
              <a:solidFill>
                <a:schemeClr val="tx2">
                  <a:lumMod val="50000"/>
                </a:schemeClr>
              </a:solidFill>
              <a:latin typeface="SassoonPrimaryInfant" pitchFamily="2" charset="0"/>
            </a:endParaRPr>
          </a:p>
          <a:p>
            <a:pPr marL="0" indent="0">
              <a:lnSpc>
                <a:spcPct val="150000"/>
              </a:lnSpc>
              <a:buNone/>
            </a:pPr>
            <a:r>
              <a:rPr lang="en-GB" sz="2000" dirty="0">
                <a:solidFill>
                  <a:srgbClr val="002060"/>
                </a:solidFill>
                <a:latin typeface="SassoonPrimaryInfant" pitchFamily="2" charset="0"/>
              </a:rPr>
              <a:t>  </a:t>
            </a:r>
            <a:r>
              <a:rPr lang="en-GB" sz="2800" dirty="0">
                <a:solidFill>
                  <a:srgbClr val="002060"/>
                </a:solidFill>
                <a:latin typeface="SassoonPrimaryInfant" pitchFamily="2" charset="0"/>
              </a:rPr>
              <a:t>Oaklands Way chart</a:t>
            </a:r>
          </a:p>
          <a:p>
            <a:pPr marL="457200" indent="-457200" algn="l">
              <a:lnSpc>
                <a:spcPct val="150000"/>
              </a:lnSpc>
              <a:buFont typeface="Arial" pitchFamily="34" charset="0"/>
              <a:buChar char="•"/>
            </a:pPr>
            <a:endParaRPr lang="en-GB" sz="2000" dirty="0">
              <a:solidFill>
                <a:srgbClr val="002060"/>
              </a:solidFill>
              <a:latin typeface="SassoonPrimaryInfant" pitchFamily="2" charset="0"/>
            </a:endParaRPr>
          </a:p>
          <a:p>
            <a:pPr marL="800100" lvl="2" indent="0">
              <a:buNone/>
            </a:pPr>
            <a:endParaRPr lang="en-GB" sz="1800" dirty="0">
              <a:solidFill>
                <a:schemeClr val="tx2">
                  <a:lumMod val="50000"/>
                </a:schemeClr>
              </a:solidFill>
              <a:latin typeface="SassoonPrimaryInfant" pitchFamily="2" charset="0"/>
              <a:cs typeface="Calibri" panose="020F0502020204030204" pitchFamily="34" charset="0"/>
            </a:endParaRPr>
          </a:p>
          <a:p>
            <a:endParaRPr lang="en-GB" sz="2000" dirty="0">
              <a:solidFill>
                <a:schemeClr val="tx1">
                  <a:lumMod val="85000"/>
                  <a:lumOff val="15000"/>
                </a:schemeClr>
              </a:solidFill>
            </a:endParaRPr>
          </a:p>
        </p:txBody>
      </p:sp>
      <p:pic>
        <p:nvPicPr>
          <p:cNvPr id="9" name="Picture 8">
            <a:extLst>
              <a:ext uri="{FF2B5EF4-FFF2-40B4-BE49-F238E27FC236}">
                <a16:creationId xmlns:a16="http://schemas.microsoft.com/office/drawing/2014/main" id="{E5064965-DA45-44ED-B84A-3229DCBD9AA4}"/>
              </a:ext>
            </a:extLst>
          </p:cNvPr>
          <p:cNvPicPr>
            <a:picLocks noChangeAspect="1"/>
          </p:cNvPicPr>
          <p:nvPr/>
        </p:nvPicPr>
        <p:blipFill rotWithShape="1">
          <a:blip r:embed="rId3"/>
          <a:srcRect l="6580" t="3012" r="4608" b="7098"/>
          <a:stretch/>
        </p:blipFill>
        <p:spPr>
          <a:xfrm>
            <a:off x="3275856" y="1210354"/>
            <a:ext cx="4464496" cy="4365283"/>
          </a:xfrm>
          <a:prstGeom prst="ellipse">
            <a:avLst/>
          </a:prstGeom>
        </p:spPr>
      </p:pic>
    </p:spTree>
    <p:extLst>
      <p:ext uri="{BB962C8B-B14F-4D97-AF65-F5344CB8AC3E}">
        <p14:creationId xmlns:p14="http://schemas.microsoft.com/office/powerpoint/2010/main" val="191397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38A28-69A4-4CCB-9243-60CBF55AC88C}"/>
              </a:ext>
            </a:extLst>
          </p:cNvPr>
          <p:cNvSpPr>
            <a:spLocks noGrp="1"/>
          </p:cNvSpPr>
          <p:nvPr>
            <p:ph type="title"/>
          </p:nvPr>
        </p:nvSpPr>
        <p:spPr/>
        <p:txBody>
          <a:bodyPr>
            <a:normAutofit fontScale="90000"/>
          </a:bodyPr>
          <a:lstStyle/>
          <a:p>
            <a:r>
              <a:rPr lang="en-GB" b="1" u="sng" dirty="0">
                <a:latin typeface="Sassoon Penpals" panose="02000400000000000000" pitchFamily="50" charset="0"/>
              </a:rPr>
              <a:t>Topics</a:t>
            </a:r>
            <a:br>
              <a:rPr lang="en-GB" dirty="0">
                <a:latin typeface="Comic Sans MS" panose="030F0702030302020204" pitchFamily="66" charset="0"/>
              </a:rPr>
            </a:br>
            <a:endParaRPr lang="en-GB"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A129512E-C046-4608-BDCC-AA024900C315}"/>
              </a:ext>
            </a:extLst>
          </p:cNvPr>
          <p:cNvSpPr>
            <a:spLocks noGrp="1"/>
          </p:cNvSpPr>
          <p:nvPr>
            <p:ph idx="1"/>
          </p:nvPr>
        </p:nvSpPr>
        <p:spPr>
          <a:xfrm>
            <a:off x="107504" y="980728"/>
            <a:ext cx="5688632" cy="5602634"/>
          </a:xfrm>
        </p:spPr>
        <p:txBody>
          <a:bodyPr>
            <a:normAutofit fontScale="70000" lnSpcReduction="20000"/>
          </a:bodyPr>
          <a:lstStyle/>
          <a:p>
            <a:pPr marL="0" indent="0">
              <a:buNone/>
            </a:pPr>
            <a:r>
              <a:rPr lang="en-GB" sz="3300" b="1" dirty="0">
                <a:latin typeface="Sassoon Penpals" panose="02000400000000000000" pitchFamily="50" charset="0"/>
              </a:rPr>
              <a:t>Autumn Term </a:t>
            </a:r>
            <a:r>
              <a:rPr lang="en-GB" sz="3300" dirty="0">
                <a:latin typeface="Sassoon Penpals" panose="02000400000000000000" pitchFamily="50" charset="0"/>
              </a:rPr>
              <a:t>– 	Panic in Pudding Lane</a:t>
            </a:r>
          </a:p>
          <a:p>
            <a:pPr marL="0" indent="0">
              <a:buNone/>
            </a:pPr>
            <a:r>
              <a:rPr lang="en-GB" sz="3300" dirty="0">
                <a:latin typeface="Sassoon Penpals" panose="02000400000000000000" pitchFamily="50" charset="0"/>
              </a:rPr>
              <a:t>                      	Remember </a:t>
            </a:r>
            <a:r>
              <a:rPr lang="en-GB" sz="3300" dirty="0" err="1">
                <a:latin typeface="Sassoon Penpals" panose="02000400000000000000" pitchFamily="50" charset="0"/>
              </a:rPr>
              <a:t>Remember</a:t>
            </a:r>
            <a:endParaRPr lang="en-GB" sz="3300" dirty="0">
              <a:latin typeface="Sassoon Penpals" panose="02000400000000000000" pitchFamily="50" charset="0"/>
            </a:endParaRPr>
          </a:p>
          <a:p>
            <a:pPr marL="0" indent="0">
              <a:buNone/>
            </a:pPr>
            <a:endParaRPr lang="en-GB" sz="3300" b="1" dirty="0">
              <a:latin typeface="Sassoon Penpals" panose="02000400000000000000" pitchFamily="50" charset="0"/>
            </a:endParaRPr>
          </a:p>
          <a:p>
            <a:pPr marL="0" indent="0">
              <a:buNone/>
            </a:pPr>
            <a:r>
              <a:rPr lang="en-GB" sz="3300" b="1" dirty="0">
                <a:latin typeface="Sassoon Penpals" panose="02000400000000000000" pitchFamily="50" charset="0"/>
              </a:rPr>
              <a:t>Spring Term -   	</a:t>
            </a:r>
            <a:r>
              <a:rPr lang="en-GB" sz="3300" dirty="0">
                <a:latin typeface="Sassoon Penpals" panose="02000400000000000000" pitchFamily="50" charset="0"/>
              </a:rPr>
              <a:t>Amazing Africa</a:t>
            </a:r>
          </a:p>
          <a:p>
            <a:pPr marL="0" indent="0">
              <a:buNone/>
            </a:pPr>
            <a:r>
              <a:rPr lang="en-GB" sz="3300" dirty="0">
                <a:latin typeface="Sassoon Penpals" panose="02000400000000000000" pitchFamily="50" charset="0"/>
              </a:rPr>
              <a:t>		Healthy Me</a:t>
            </a:r>
          </a:p>
          <a:p>
            <a:pPr marL="0" indent="0">
              <a:buNone/>
            </a:pPr>
            <a:endParaRPr lang="en-GB" sz="3300" dirty="0">
              <a:latin typeface="Sassoon Penpals" panose="02000400000000000000" pitchFamily="50" charset="0"/>
            </a:endParaRPr>
          </a:p>
          <a:p>
            <a:pPr marL="0" indent="0">
              <a:buNone/>
            </a:pPr>
            <a:r>
              <a:rPr lang="en-GB" sz="3300" b="1" dirty="0">
                <a:latin typeface="Sassoon Penpals" panose="02000400000000000000" pitchFamily="50" charset="0"/>
              </a:rPr>
              <a:t>Summer Term </a:t>
            </a:r>
            <a:r>
              <a:rPr lang="en-GB" sz="3300" dirty="0">
                <a:latin typeface="Sassoon Penpals" panose="02000400000000000000" pitchFamily="50" charset="0"/>
              </a:rPr>
              <a:t>– 	Let’s Invent</a:t>
            </a:r>
          </a:p>
          <a:p>
            <a:pPr marL="0" indent="0">
              <a:buNone/>
            </a:pPr>
            <a:r>
              <a:rPr lang="en-GB" sz="3300" dirty="0">
                <a:latin typeface="Sassoon Penpals" panose="02000400000000000000" pitchFamily="50" charset="0"/>
              </a:rPr>
              <a:t>                     	Great Outdoors</a:t>
            </a:r>
          </a:p>
          <a:p>
            <a:pPr marL="0" indent="0">
              <a:buNone/>
            </a:pPr>
            <a:r>
              <a:rPr lang="en-GB" sz="3300" dirty="0">
                <a:latin typeface="Sassoon Penpals" panose="02000400000000000000" pitchFamily="50" charset="0"/>
              </a:rPr>
              <a:t>                             </a:t>
            </a:r>
          </a:p>
          <a:p>
            <a:pPr marL="0" indent="0">
              <a:buNone/>
            </a:pPr>
            <a:endParaRPr lang="en-GB" sz="3300" dirty="0">
              <a:latin typeface="Sassoon Penpals" panose="02000400000000000000" pitchFamily="50" charset="0"/>
            </a:endParaRPr>
          </a:p>
          <a:p>
            <a:pPr marL="0" indent="0">
              <a:buNone/>
            </a:pPr>
            <a:r>
              <a:rPr lang="en-GB" sz="3300" b="1" dirty="0">
                <a:latin typeface="Sassoon Penpals" panose="02000400000000000000" pitchFamily="50" charset="0"/>
              </a:rPr>
              <a:t>	</a:t>
            </a:r>
            <a:r>
              <a:rPr lang="en-GB" sz="3300" b="1" u="sng" dirty="0">
                <a:latin typeface="Sassoon Penpals" panose="02000400000000000000" pitchFamily="50" charset="0"/>
              </a:rPr>
              <a:t>Visits &amp; Workshops</a:t>
            </a:r>
          </a:p>
          <a:p>
            <a:pPr marL="0" indent="0">
              <a:buNone/>
            </a:pPr>
            <a:r>
              <a:rPr lang="en-GB" sz="3300" dirty="0">
                <a:latin typeface="Sassoon Penpals" panose="02000400000000000000" pitchFamily="50" charset="0"/>
              </a:rPr>
              <a:t>*Church		    *African workshop</a:t>
            </a:r>
          </a:p>
          <a:p>
            <a:pPr marL="0" indent="0">
              <a:buNone/>
            </a:pPr>
            <a:r>
              <a:rPr lang="en-GB" sz="3300" dirty="0">
                <a:latin typeface="Sassoon Penpals" panose="02000400000000000000" pitchFamily="50" charset="0"/>
              </a:rPr>
              <a:t>*Pizza making	    *Rushall Farm</a:t>
            </a:r>
          </a:p>
          <a:p>
            <a:pPr marL="0" indent="0">
              <a:buNone/>
            </a:pPr>
            <a:r>
              <a:rPr lang="en-GB" sz="3300" dirty="0">
                <a:latin typeface="Sassoon Penpals" panose="02000400000000000000" pitchFamily="50" charset="0"/>
              </a:rPr>
              <a:t>*Local fieldwork        *History Off The Page workshop</a:t>
            </a:r>
          </a:p>
          <a:p>
            <a:pPr marL="0" indent="0">
              <a:buNone/>
            </a:pPr>
            <a:r>
              <a:rPr lang="en-GB" sz="3300" dirty="0">
                <a:latin typeface="Sassoon Penpals" panose="02000400000000000000" pitchFamily="50" charset="0"/>
              </a:rPr>
              <a:t>*Library	</a:t>
            </a:r>
          </a:p>
          <a:p>
            <a:pPr marL="0" indent="0">
              <a:buNone/>
            </a:pPr>
            <a:endParaRPr lang="en-GB" sz="2400" dirty="0">
              <a:latin typeface="Comic Sans MS" panose="030F0702030302020204" pitchFamily="66" charset="0"/>
            </a:endParaRPr>
          </a:p>
        </p:txBody>
      </p:sp>
      <p:pic>
        <p:nvPicPr>
          <p:cNvPr id="6" name="Picture 5">
            <a:extLst>
              <a:ext uri="{FF2B5EF4-FFF2-40B4-BE49-F238E27FC236}">
                <a16:creationId xmlns:a16="http://schemas.microsoft.com/office/drawing/2014/main" id="{9875A5E7-02E9-4791-BA4A-86A8DC60CB6D}"/>
              </a:ext>
            </a:extLst>
          </p:cNvPr>
          <p:cNvPicPr>
            <a:picLocks noChangeAspect="1"/>
          </p:cNvPicPr>
          <p:nvPr/>
        </p:nvPicPr>
        <p:blipFill>
          <a:blip r:embed="rId3"/>
          <a:stretch>
            <a:fillRect/>
          </a:stretch>
        </p:blipFill>
        <p:spPr>
          <a:xfrm>
            <a:off x="6732240" y="135325"/>
            <a:ext cx="2304256" cy="2564625"/>
          </a:xfrm>
          <a:prstGeom prst="rect">
            <a:avLst/>
          </a:prstGeom>
        </p:spPr>
      </p:pic>
      <p:pic>
        <p:nvPicPr>
          <p:cNvPr id="12" name="Picture 11">
            <a:extLst>
              <a:ext uri="{FF2B5EF4-FFF2-40B4-BE49-F238E27FC236}">
                <a16:creationId xmlns:a16="http://schemas.microsoft.com/office/drawing/2014/main" id="{9588F2F2-6A4E-4B93-8C30-4831D73FFE08}"/>
              </a:ext>
            </a:extLst>
          </p:cNvPr>
          <p:cNvPicPr>
            <a:picLocks noChangeAspect="1"/>
          </p:cNvPicPr>
          <p:nvPr/>
        </p:nvPicPr>
        <p:blipFill>
          <a:blip r:embed="rId4"/>
          <a:stretch>
            <a:fillRect/>
          </a:stretch>
        </p:blipFill>
        <p:spPr>
          <a:xfrm>
            <a:off x="3779912" y="2064026"/>
            <a:ext cx="2750312" cy="2413942"/>
          </a:xfrm>
          <a:prstGeom prst="rect">
            <a:avLst/>
          </a:prstGeom>
        </p:spPr>
      </p:pic>
      <p:pic>
        <p:nvPicPr>
          <p:cNvPr id="5" name="Picture 4">
            <a:extLst>
              <a:ext uri="{FF2B5EF4-FFF2-40B4-BE49-F238E27FC236}">
                <a16:creationId xmlns:a16="http://schemas.microsoft.com/office/drawing/2014/main" id="{6F61A736-932B-28FF-5083-A35FB673E1C8}"/>
              </a:ext>
            </a:extLst>
          </p:cNvPr>
          <p:cNvPicPr>
            <a:picLocks noChangeAspect="1"/>
          </p:cNvPicPr>
          <p:nvPr/>
        </p:nvPicPr>
        <p:blipFill>
          <a:blip r:embed="rId5"/>
          <a:stretch>
            <a:fillRect/>
          </a:stretch>
        </p:blipFill>
        <p:spPr>
          <a:xfrm>
            <a:off x="5544068" y="4158050"/>
            <a:ext cx="3599932" cy="2699949"/>
          </a:xfrm>
          <a:prstGeom prst="rect">
            <a:avLst/>
          </a:prstGeom>
        </p:spPr>
      </p:pic>
    </p:spTree>
    <p:extLst>
      <p:ext uri="{BB962C8B-B14F-4D97-AF65-F5344CB8AC3E}">
        <p14:creationId xmlns:p14="http://schemas.microsoft.com/office/powerpoint/2010/main" val="2907071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FB98BB-40B8-DB3F-3763-64EB86DB9D01}"/>
              </a:ext>
            </a:extLst>
          </p:cNvPr>
          <p:cNvSpPr txBox="1"/>
          <p:nvPr/>
        </p:nvSpPr>
        <p:spPr>
          <a:xfrm>
            <a:off x="323528" y="260648"/>
            <a:ext cx="8136904" cy="584775"/>
          </a:xfrm>
          <a:prstGeom prst="rect">
            <a:avLst/>
          </a:prstGeom>
          <a:noFill/>
        </p:spPr>
        <p:txBody>
          <a:bodyPr wrap="square" rtlCol="0">
            <a:spAutoFit/>
          </a:bodyPr>
          <a:lstStyle/>
          <a:p>
            <a:r>
              <a:rPr lang="en-GB" sz="3200" dirty="0">
                <a:latin typeface="Aptos" panose="020B0004020202020204" pitchFamily="34" charset="0"/>
              </a:rPr>
              <a:t>A Typical Busy Day</a:t>
            </a:r>
          </a:p>
        </p:txBody>
      </p:sp>
      <p:pic>
        <p:nvPicPr>
          <p:cNvPr id="4" name="Picture 3">
            <a:extLst>
              <a:ext uri="{FF2B5EF4-FFF2-40B4-BE49-F238E27FC236}">
                <a16:creationId xmlns:a16="http://schemas.microsoft.com/office/drawing/2014/main" id="{7C3491FE-A0AE-DD88-D63C-9F7055C6BD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3648" y="1124744"/>
            <a:ext cx="6782590" cy="5086942"/>
          </a:xfrm>
          <a:prstGeom prst="rect">
            <a:avLst/>
          </a:prstGeom>
        </p:spPr>
      </p:pic>
    </p:spTree>
    <p:extLst>
      <p:ext uri="{BB962C8B-B14F-4D97-AF65-F5344CB8AC3E}">
        <p14:creationId xmlns:p14="http://schemas.microsoft.com/office/powerpoint/2010/main" val="109840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869A6-4560-4193-B303-7CCB7B8A3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41" y="-139748"/>
            <a:ext cx="1571331" cy="1571331"/>
          </a:xfrm>
          <a:prstGeom prst="rect">
            <a:avLst/>
          </a:prstGeom>
        </p:spPr>
      </p:pic>
      <p:pic>
        <p:nvPicPr>
          <p:cNvPr id="4" name="Picture 3">
            <a:extLst>
              <a:ext uri="{FF2B5EF4-FFF2-40B4-BE49-F238E27FC236}">
                <a16:creationId xmlns:a16="http://schemas.microsoft.com/office/drawing/2014/main" id="{1DA984ED-37D4-46AB-A9CB-888B73545ACE}"/>
              </a:ext>
            </a:extLst>
          </p:cNvPr>
          <p:cNvPicPr>
            <a:picLocks noChangeAspect="1"/>
          </p:cNvPicPr>
          <p:nvPr/>
        </p:nvPicPr>
        <p:blipFill>
          <a:blip r:embed="rId4"/>
          <a:stretch>
            <a:fillRect/>
          </a:stretch>
        </p:blipFill>
        <p:spPr>
          <a:xfrm>
            <a:off x="539552" y="1598343"/>
            <a:ext cx="8064896" cy="4996047"/>
          </a:xfrm>
          <a:prstGeom prst="rect">
            <a:avLst/>
          </a:prstGeom>
        </p:spPr>
      </p:pic>
      <p:sp>
        <p:nvSpPr>
          <p:cNvPr id="5" name="TextBox 4">
            <a:extLst>
              <a:ext uri="{FF2B5EF4-FFF2-40B4-BE49-F238E27FC236}">
                <a16:creationId xmlns:a16="http://schemas.microsoft.com/office/drawing/2014/main" id="{C37C7337-7B97-46A6-BF68-D3EAB35C1115}"/>
              </a:ext>
            </a:extLst>
          </p:cNvPr>
          <p:cNvSpPr txBox="1"/>
          <p:nvPr/>
        </p:nvSpPr>
        <p:spPr>
          <a:xfrm>
            <a:off x="3635896" y="2151125"/>
            <a:ext cx="685800" cy="300082"/>
          </a:xfrm>
          <a:prstGeom prst="rect">
            <a:avLst/>
          </a:prstGeom>
          <a:noFill/>
        </p:spPr>
        <p:txBody>
          <a:bodyPr wrap="square" rtlCol="0">
            <a:spAutoFit/>
          </a:bodyPr>
          <a:lstStyle/>
          <a:p>
            <a:pPr defTabSz="685800"/>
            <a:endParaRPr lang="en-GB" sz="1350"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886F1938-71F6-44AA-9D8E-D162DC32CFA6}"/>
              </a:ext>
            </a:extLst>
          </p:cNvPr>
          <p:cNvSpPr txBox="1"/>
          <p:nvPr/>
        </p:nvSpPr>
        <p:spPr>
          <a:xfrm>
            <a:off x="2555776" y="254211"/>
            <a:ext cx="7213645" cy="1038746"/>
          </a:xfrm>
          <a:prstGeom prst="rect">
            <a:avLst/>
          </a:prstGeom>
          <a:noFill/>
        </p:spPr>
        <p:txBody>
          <a:bodyPr wrap="square" rtlCol="0">
            <a:spAutoFit/>
          </a:bodyPr>
          <a:lstStyle/>
          <a:p>
            <a:pPr algn="ctr" defTabSz="685800"/>
            <a:r>
              <a:rPr lang="en-GB" sz="2400" b="1" dirty="0">
                <a:solidFill>
                  <a:schemeClr val="accent1"/>
                </a:solidFill>
                <a:latin typeface="SassoonPrimaryInfant"/>
              </a:rPr>
              <a:t>Sounds-Write is our phonics scheme</a:t>
            </a:r>
          </a:p>
          <a:p>
            <a:pPr algn="ctr" defTabSz="685800"/>
            <a:endParaRPr lang="en-GB" sz="2400" b="1" dirty="0">
              <a:solidFill>
                <a:schemeClr val="accent1"/>
              </a:solidFill>
              <a:latin typeface="SassoonPrimaryInfant"/>
            </a:endParaRPr>
          </a:p>
          <a:p>
            <a:pPr defTabSz="685800"/>
            <a:r>
              <a:rPr lang="en-GB" sz="1350" dirty="0">
                <a:solidFill>
                  <a:prstClr val="black"/>
                </a:solidFill>
                <a:latin typeface="Calibri" panose="020F0502020204030204"/>
              </a:rPr>
              <a:t> </a:t>
            </a:r>
          </a:p>
        </p:txBody>
      </p:sp>
      <p:pic>
        <p:nvPicPr>
          <p:cNvPr id="2" name="Picture 1">
            <a:extLst>
              <a:ext uri="{FF2B5EF4-FFF2-40B4-BE49-F238E27FC236}">
                <a16:creationId xmlns:a16="http://schemas.microsoft.com/office/drawing/2014/main" id="{8CC398EF-576E-4D6C-9D40-218321E11C83}"/>
              </a:ext>
            </a:extLst>
          </p:cNvPr>
          <p:cNvPicPr>
            <a:picLocks noChangeAspect="1"/>
          </p:cNvPicPr>
          <p:nvPr/>
        </p:nvPicPr>
        <p:blipFill>
          <a:blip r:embed="rId5"/>
          <a:stretch>
            <a:fillRect/>
          </a:stretch>
        </p:blipFill>
        <p:spPr>
          <a:xfrm>
            <a:off x="1619672" y="0"/>
            <a:ext cx="1458595" cy="1458595"/>
          </a:xfrm>
          <a:prstGeom prst="rect">
            <a:avLst/>
          </a:prstGeom>
        </p:spPr>
      </p:pic>
    </p:spTree>
    <p:extLst>
      <p:ext uri="{BB962C8B-B14F-4D97-AF65-F5344CB8AC3E}">
        <p14:creationId xmlns:p14="http://schemas.microsoft.com/office/powerpoint/2010/main" val="2617081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0E6741-9379-47A0-9A83-1B32F65DF91A}"/>
              </a:ext>
            </a:extLst>
          </p:cNvPr>
          <p:cNvPicPr>
            <a:picLocks noChangeAspect="1"/>
          </p:cNvPicPr>
          <p:nvPr/>
        </p:nvPicPr>
        <p:blipFill>
          <a:blip r:embed="rId3"/>
          <a:srcRect r="33463"/>
          <a:stretch/>
        </p:blipFill>
        <p:spPr>
          <a:xfrm>
            <a:off x="971600" y="621662"/>
            <a:ext cx="6624736" cy="5614676"/>
          </a:xfrm>
          <a:prstGeom prst="rect">
            <a:avLst/>
          </a:prstGeom>
        </p:spPr>
      </p:pic>
    </p:spTree>
    <p:extLst>
      <p:ext uri="{BB962C8B-B14F-4D97-AF65-F5344CB8AC3E}">
        <p14:creationId xmlns:p14="http://schemas.microsoft.com/office/powerpoint/2010/main" val="1786977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2E10EF-1DBC-520C-DBD7-7889FF9CCC65}"/>
              </a:ext>
            </a:extLst>
          </p:cNvPr>
          <p:cNvSpPr txBox="1"/>
          <p:nvPr/>
        </p:nvSpPr>
        <p:spPr>
          <a:xfrm>
            <a:off x="251520" y="44624"/>
            <a:ext cx="8136904" cy="584775"/>
          </a:xfrm>
          <a:prstGeom prst="rect">
            <a:avLst/>
          </a:prstGeom>
          <a:noFill/>
        </p:spPr>
        <p:txBody>
          <a:bodyPr wrap="square" rtlCol="0">
            <a:spAutoFit/>
          </a:bodyPr>
          <a:lstStyle/>
          <a:p>
            <a:r>
              <a:rPr lang="en-GB" sz="3200" dirty="0">
                <a:latin typeface="Aptos" panose="020B0004020202020204" pitchFamily="34" charset="0"/>
              </a:rPr>
              <a:t>Examples of Gold and White level books</a:t>
            </a:r>
          </a:p>
        </p:txBody>
      </p:sp>
      <p:pic>
        <p:nvPicPr>
          <p:cNvPr id="5" name="Picture 4">
            <a:extLst>
              <a:ext uri="{FF2B5EF4-FFF2-40B4-BE49-F238E27FC236}">
                <a16:creationId xmlns:a16="http://schemas.microsoft.com/office/drawing/2014/main" id="{45F63550-7AC8-FB77-64BD-520AFC877B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124744"/>
            <a:ext cx="4692908" cy="3519681"/>
          </a:xfrm>
          <a:prstGeom prst="rect">
            <a:avLst/>
          </a:prstGeom>
        </p:spPr>
      </p:pic>
      <p:pic>
        <p:nvPicPr>
          <p:cNvPr id="7" name="Picture 6">
            <a:extLst>
              <a:ext uri="{FF2B5EF4-FFF2-40B4-BE49-F238E27FC236}">
                <a16:creationId xmlns:a16="http://schemas.microsoft.com/office/drawing/2014/main" id="{B332F3F8-394A-3123-B310-FDA7623088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1653" y="3232826"/>
            <a:ext cx="4509120" cy="3381840"/>
          </a:xfrm>
          <a:prstGeom prst="rect">
            <a:avLst/>
          </a:prstGeom>
        </p:spPr>
      </p:pic>
      <p:cxnSp>
        <p:nvCxnSpPr>
          <p:cNvPr id="9" name="Straight Arrow Connector 8">
            <a:extLst>
              <a:ext uri="{FF2B5EF4-FFF2-40B4-BE49-F238E27FC236}">
                <a16:creationId xmlns:a16="http://schemas.microsoft.com/office/drawing/2014/main" id="{82DED6EB-113D-84AF-7E11-ED03111FB077}"/>
              </a:ext>
            </a:extLst>
          </p:cNvPr>
          <p:cNvCxnSpPr>
            <a:cxnSpLocks/>
          </p:cNvCxnSpPr>
          <p:nvPr/>
        </p:nvCxnSpPr>
        <p:spPr>
          <a:xfrm>
            <a:off x="2987824" y="620688"/>
            <a:ext cx="0" cy="4602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D9568A5-EBB2-3BB7-8148-7D229309415A}"/>
              </a:ext>
            </a:extLst>
          </p:cNvPr>
          <p:cNvCxnSpPr>
            <a:cxnSpLocks/>
          </p:cNvCxnSpPr>
          <p:nvPr/>
        </p:nvCxnSpPr>
        <p:spPr>
          <a:xfrm>
            <a:off x="4944428" y="620688"/>
            <a:ext cx="1859820" cy="23762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827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56416C-B840-9440-DC5E-560BAABC8641}"/>
              </a:ext>
            </a:extLst>
          </p:cNvPr>
          <p:cNvPicPr>
            <a:picLocks noChangeAspect="1"/>
          </p:cNvPicPr>
          <p:nvPr/>
        </p:nvPicPr>
        <p:blipFill>
          <a:blip r:embed="rId3"/>
          <a:stretch>
            <a:fillRect/>
          </a:stretch>
        </p:blipFill>
        <p:spPr>
          <a:xfrm>
            <a:off x="-33552" y="0"/>
            <a:ext cx="4605552" cy="6858000"/>
          </a:xfrm>
          <a:prstGeom prst="rect">
            <a:avLst/>
          </a:prstGeom>
        </p:spPr>
      </p:pic>
      <p:sp>
        <p:nvSpPr>
          <p:cNvPr id="5" name="TextBox 4">
            <a:extLst>
              <a:ext uri="{FF2B5EF4-FFF2-40B4-BE49-F238E27FC236}">
                <a16:creationId xmlns:a16="http://schemas.microsoft.com/office/drawing/2014/main" id="{9C3D6295-5C20-2175-4EC1-3BC885207D9F}"/>
              </a:ext>
            </a:extLst>
          </p:cNvPr>
          <p:cNvSpPr txBox="1"/>
          <p:nvPr/>
        </p:nvSpPr>
        <p:spPr>
          <a:xfrm>
            <a:off x="5004048" y="3105834"/>
            <a:ext cx="4587586" cy="646331"/>
          </a:xfrm>
          <a:prstGeom prst="rect">
            <a:avLst/>
          </a:prstGeom>
          <a:noFill/>
        </p:spPr>
        <p:txBody>
          <a:bodyPr wrap="square">
            <a:spAutoFit/>
          </a:bodyPr>
          <a:lstStyle/>
          <a:p>
            <a:r>
              <a:rPr lang="en-GB" b="1" dirty="0">
                <a:hlinkClick r:id="rId4">
                  <a:extLst>
                    <a:ext uri="{A12FA001-AC4F-418D-AE19-62706E023703}">
                      <ahyp:hlinkClr xmlns:ahyp="http://schemas.microsoft.com/office/drawing/2018/hyperlinkcolor" val="tx"/>
                    </a:ext>
                  </a:extLst>
                </a:hlinkClick>
              </a:rPr>
              <a:t>https://peters.co.uk/book-banding</a:t>
            </a:r>
            <a:endParaRPr lang="en-GB" b="1" dirty="0"/>
          </a:p>
          <a:p>
            <a:endParaRPr lang="en-GB" dirty="0"/>
          </a:p>
        </p:txBody>
      </p:sp>
    </p:spTree>
    <p:extLst>
      <p:ext uri="{BB962C8B-B14F-4D97-AF65-F5344CB8AC3E}">
        <p14:creationId xmlns:p14="http://schemas.microsoft.com/office/powerpoint/2010/main" val="1890176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404664"/>
            <a:ext cx="8352928" cy="6453336"/>
          </a:xfrm>
        </p:spPr>
        <p:txBody>
          <a:bodyPr>
            <a:normAutofit lnSpcReduction="10000"/>
          </a:bodyPr>
          <a:lstStyle/>
          <a:p>
            <a:pPr algn="l"/>
            <a:r>
              <a:rPr lang="en-GB" sz="5200" b="1" u="sng" dirty="0">
                <a:solidFill>
                  <a:schemeClr val="tx1"/>
                </a:solidFill>
                <a:latin typeface="Sassoon Penpals" panose="02000400000000000000" pitchFamily="50" charset="0"/>
              </a:rPr>
              <a:t>Reading</a:t>
            </a:r>
            <a:r>
              <a:rPr lang="en-GB" sz="5200" dirty="0">
                <a:solidFill>
                  <a:schemeClr val="tx1"/>
                </a:solidFill>
                <a:latin typeface="Sassoon Penpals" panose="02000400000000000000" pitchFamily="50" charset="0"/>
              </a:rPr>
              <a:t> </a:t>
            </a:r>
          </a:p>
          <a:p>
            <a:endParaRPr lang="en-GB" sz="1050" dirty="0">
              <a:solidFill>
                <a:schemeClr val="tx1"/>
              </a:solidFill>
              <a:latin typeface="Sassoon Penpals" panose="02000400000000000000" pitchFamily="50" charset="0"/>
            </a:endParaRPr>
          </a:p>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Children will receive at least two phonic decodable books until they have reached a secure Orange book band level.</a:t>
            </a:r>
          </a:p>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They will then receive one phonic book and can choose one book from the colour band box.  These will be changed each </a:t>
            </a:r>
            <a:r>
              <a:rPr lang="en-GB" sz="2800" b="1" dirty="0">
                <a:solidFill>
                  <a:schemeClr val="tx1"/>
                </a:solidFill>
                <a:highlight>
                  <a:srgbClr val="FFFF00"/>
                </a:highlight>
                <a:latin typeface="Sassoon Penpals" panose="02000400000000000000" pitchFamily="50" charset="0"/>
              </a:rPr>
              <a:t>Monday</a:t>
            </a:r>
            <a:r>
              <a:rPr lang="en-GB" sz="2800" dirty="0">
                <a:solidFill>
                  <a:schemeClr val="tx1"/>
                </a:solidFill>
                <a:latin typeface="Sassoon Penpals" panose="02000400000000000000" pitchFamily="50" charset="0"/>
              </a:rPr>
              <a:t>.</a:t>
            </a:r>
          </a:p>
          <a:p>
            <a:pPr algn="l"/>
            <a:endParaRPr lang="en-GB" sz="800" dirty="0">
              <a:solidFill>
                <a:schemeClr val="tx1"/>
              </a:solidFill>
              <a:latin typeface="Sassoon Penpals" panose="02000400000000000000" pitchFamily="50" charset="0"/>
            </a:endParaRPr>
          </a:p>
          <a:p>
            <a:pPr marL="457200" indent="-457200" algn="l">
              <a:buFont typeface="Arial" panose="020B0604020202020204" pitchFamily="34" charset="0"/>
              <a:buChar char="•"/>
            </a:pPr>
            <a:r>
              <a:rPr lang="en-GB" sz="2800" b="1" u="sng" dirty="0">
                <a:solidFill>
                  <a:schemeClr val="tx1"/>
                </a:solidFill>
                <a:latin typeface="Sassoon Penpals" panose="02000400000000000000" pitchFamily="50" charset="0"/>
              </a:rPr>
              <a:t>PLEASE</a:t>
            </a:r>
            <a:r>
              <a:rPr lang="en-GB" sz="2800" dirty="0">
                <a:solidFill>
                  <a:schemeClr val="tx1"/>
                </a:solidFill>
                <a:latin typeface="Sassoon Penpals" panose="02000400000000000000" pitchFamily="50" charset="0"/>
              </a:rPr>
              <a:t> write when your child has read their book and where appropriate write a comment as these are useful for our teacher assessment. </a:t>
            </a:r>
          </a:p>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Ideally 4 or 5 short sessions of 3 or 4 pages per week are better than one long 'got to read the whole book' session.</a:t>
            </a:r>
          </a:p>
          <a:p>
            <a:pPr algn="l"/>
            <a:endParaRPr lang="en-GB" sz="800" dirty="0">
              <a:solidFill>
                <a:schemeClr val="tx1"/>
              </a:solidFill>
              <a:latin typeface="Sassoon Penpals" panose="02000400000000000000" pitchFamily="50" charset="0"/>
            </a:endParaRPr>
          </a:p>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We do a mixture of whole class, group and 1:1 reading. Reading also occurs every day naturally throughout the curriculum.</a:t>
            </a:r>
          </a:p>
          <a:p>
            <a:pPr marL="457200" indent="-457200" algn="l">
              <a:buFont typeface="Arial" panose="020B0604020202020204" pitchFamily="34" charset="0"/>
              <a:buChar char="•"/>
            </a:pPr>
            <a:endParaRPr lang="en-GB" b="1" dirty="0">
              <a:solidFill>
                <a:schemeClr val="tx1"/>
              </a:solidFill>
              <a:latin typeface="Sassoon Penpals" panose="02000400000000000000" pitchFamily="50" charset="0"/>
            </a:endParaRPr>
          </a:p>
        </p:txBody>
      </p:sp>
      <p:pic>
        <p:nvPicPr>
          <p:cNvPr id="4" name="Picture 2" descr="http://t1.gstatic.com/images?q=tbn:ANd9GcSrw9iG9U4ZGqMkkjL4qS4hbwiiqPe8J0ldv7z7fnWofaZ3DFDsMw"/>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804248" y="94787"/>
            <a:ext cx="2160240" cy="1263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302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B09053-A946-482E-ADEE-BD7959C2CDC0}"/>
              </a:ext>
            </a:extLst>
          </p:cNvPr>
          <p:cNvPicPr>
            <a:picLocks noChangeAspect="1"/>
          </p:cNvPicPr>
          <p:nvPr/>
        </p:nvPicPr>
        <p:blipFill>
          <a:blip r:embed="rId3"/>
          <a:srcRect l="3449" t="14273" r="15517" b="5052"/>
          <a:stretch/>
        </p:blipFill>
        <p:spPr>
          <a:xfrm>
            <a:off x="647564" y="506547"/>
            <a:ext cx="7848872" cy="5844905"/>
          </a:xfrm>
          <a:prstGeom prst="rect">
            <a:avLst/>
          </a:prstGeom>
        </p:spPr>
      </p:pic>
    </p:spTree>
    <p:extLst>
      <p:ext uri="{BB962C8B-B14F-4D97-AF65-F5344CB8AC3E}">
        <p14:creationId xmlns:p14="http://schemas.microsoft.com/office/powerpoint/2010/main" val="4181366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F9516-B9D3-4318-ACDB-7370533FF206}"/>
              </a:ext>
            </a:extLst>
          </p:cNvPr>
          <p:cNvSpPr>
            <a:spLocks noGrp="1"/>
          </p:cNvSpPr>
          <p:nvPr>
            <p:ph type="title"/>
          </p:nvPr>
        </p:nvSpPr>
        <p:spPr>
          <a:xfrm>
            <a:off x="1736229" y="0"/>
            <a:ext cx="5671542" cy="1325563"/>
          </a:xfrm>
        </p:spPr>
        <p:txBody>
          <a:bodyPr vert="horz" lIns="68580" tIns="34290" rIns="68580" bIns="34290" rtlCol="0" anchor="ctr">
            <a:normAutofit/>
          </a:bodyPr>
          <a:lstStyle/>
          <a:p>
            <a:r>
              <a:rPr lang="en-US" sz="4000" b="1" kern="1200" dirty="0">
                <a:solidFill>
                  <a:schemeClr val="tx1"/>
                </a:solidFill>
                <a:latin typeface="SassoonPrimaryInfant"/>
              </a:rPr>
              <a:t>Reading Comprehension</a:t>
            </a:r>
          </a:p>
        </p:txBody>
      </p:sp>
      <p:sp>
        <p:nvSpPr>
          <p:cNvPr id="5" name="Rectangle 4">
            <a:extLst>
              <a:ext uri="{FF2B5EF4-FFF2-40B4-BE49-F238E27FC236}">
                <a16:creationId xmlns:a16="http://schemas.microsoft.com/office/drawing/2014/main" id="{984148B7-6C84-4E38-96B8-9511F39C8A7B}"/>
              </a:ext>
            </a:extLst>
          </p:cNvPr>
          <p:cNvSpPr/>
          <p:nvPr/>
        </p:nvSpPr>
        <p:spPr>
          <a:xfrm>
            <a:off x="628650" y="2226469"/>
            <a:ext cx="4045021" cy="3263504"/>
          </a:xfrm>
        </p:spPr>
        <p:txBody>
          <a:bodyPr vert="horz" lIns="68580" tIns="34290" rIns="68580" bIns="34290" rtlCol="0">
            <a:normAutofit/>
          </a:bodyPr>
          <a:lstStyle/>
          <a:p>
            <a:pPr defTabSz="685800">
              <a:lnSpc>
                <a:spcPct val="90000"/>
              </a:lnSpc>
              <a:spcAft>
                <a:spcPts val="450"/>
              </a:spcAft>
            </a:pPr>
            <a:endParaRPr lang="en-US" sz="1350" dirty="0">
              <a:solidFill>
                <a:prstClr val="black"/>
              </a:solidFill>
              <a:latin typeface="Calibri" panose="020F0502020204030204"/>
            </a:endParaRPr>
          </a:p>
        </p:txBody>
      </p:sp>
      <p:pic>
        <p:nvPicPr>
          <p:cNvPr id="3" name="Picture 2">
            <a:extLst>
              <a:ext uri="{FF2B5EF4-FFF2-40B4-BE49-F238E27FC236}">
                <a16:creationId xmlns:a16="http://schemas.microsoft.com/office/drawing/2014/main" id="{8D71AFB7-50A5-49CD-9A3E-B0594565EA36}"/>
              </a:ext>
            </a:extLst>
          </p:cNvPr>
          <p:cNvPicPr>
            <a:picLocks noChangeAspect="1"/>
          </p:cNvPicPr>
          <p:nvPr/>
        </p:nvPicPr>
        <p:blipFill>
          <a:blip r:embed="rId3"/>
          <a:stretch>
            <a:fillRect/>
          </a:stretch>
        </p:blipFill>
        <p:spPr>
          <a:xfrm>
            <a:off x="1799692" y="1085913"/>
            <a:ext cx="5544616" cy="5544616"/>
          </a:xfrm>
          <a:prstGeom prst="rect">
            <a:avLst/>
          </a:prstGeom>
        </p:spPr>
      </p:pic>
    </p:spTree>
    <p:extLst>
      <p:ext uri="{BB962C8B-B14F-4D97-AF65-F5344CB8AC3E}">
        <p14:creationId xmlns:p14="http://schemas.microsoft.com/office/powerpoint/2010/main" val="2472484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24D372-AAA1-45B1-8EB7-832C864AEE41}"/>
              </a:ext>
            </a:extLst>
          </p:cNvPr>
          <p:cNvSpPr/>
          <p:nvPr/>
        </p:nvSpPr>
        <p:spPr>
          <a:xfrm>
            <a:off x="395536" y="476672"/>
            <a:ext cx="8352928" cy="4031873"/>
          </a:xfrm>
          <a:prstGeom prst="rect">
            <a:avLst/>
          </a:prstGeom>
        </p:spPr>
        <p:txBody>
          <a:bodyPr wrap="square">
            <a:spAutoFit/>
          </a:bodyPr>
          <a:lstStyle/>
          <a:p>
            <a:pPr marL="685800" lvl="2" defTabSz="685800"/>
            <a:r>
              <a:rPr lang="en-GB" sz="3200" b="1" dirty="0">
                <a:solidFill>
                  <a:prstClr val="black"/>
                </a:solidFill>
                <a:latin typeface="SassoonPrimaryInfant"/>
              </a:rPr>
              <a:t>Dates</a:t>
            </a:r>
          </a:p>
          <a:p>
            <a:pPr marL="685800" lvl="2" defTabSz="685800"/>
            <a:endParaRPr lang="en-GB" sz="3200" b="1" dirty="0">
              <a:solidFill>
                <a:prstClr val="black"/>
              </a:solidFill>
              <a:latin typeface="SassoonPrimaryInfant"/>
            </a:endParaRPr>
          </a:p>
          <a:p>
            <a:pPr marL="214313" indent="-214313" defTabSz="685800">
              <a:buFont typeface="Arial" panose="020B0604020202020204" pitchFamily="34" charset="0"/>
              <a:buChar char="•"/>
            </a:pPr>
            <a:r>
              <a:rPr lang="en-GB" sz="3200" u="sng" dirty="0">
                <a:solidFill>
                  <a:prstClr val="black"/>
                </a:solidFill>
                <a:latin typeface="SassoonPrimaryInfant"/>
              </a:rPr>
              <a:t>Reading Guardian </a:t>
            </a:r>
            <a:r>
              <a:rPr lang="en-GB" sz="3200" dirty="0">
                <a:solidFill>
                  <a:prstClr val="black"/>
                </a:solidFill>
                <a:latin typeface="SassoonPrimaryInfant"/>
              </a:rPr>
              <a:t>training </a:t>
            </a:r>
          </a:p>
          <a:p>
            <a:pPr defTabSz="685800"/>
            <a:r>
              <a:rPr lang="en-GB" sz="3200" dirty="0">
                <a:solidFill>
                  <a:prstClr val="black"/>
                </a:solidFill>
                <a:latin typeface="SassoonPrimaryInfant"/>
              </a:rPr>
              <a:t>	Thursday 1</a:t>
            </a:r>
            <a:r>
              <a:rPr lang="en-GB" sz="3200" baseline="30000" dirty="0">
                <a:solidFill>
                  <a:prstClr val="black"/>
                </a:solidFill>
                <a:latin typeface="SassoonPrimaryInfant"/>
              </a:rPr>
              <a:t>st</a:t>
            </a:r>
            <a:r>
              <a:rPr lang="en-GB" sz="3200" dirty="0">
                <a:solidFill>
                  <a:prstClr val="black"/>
                </a:solidFill>
                <a:latin typeface="SassoonPrimaryInfant"/>
              </a:rPr>
              <a:t> October (9.00)</a:t>
            </a:r>
          </a:p>
          <a:p>
            <a:pPr defTabSz="685800"/>
            <a:endParaRPr lang="en-GB" sz="3200" dirty="0">
              <a:solidFill>
                <a:prstClr val="black"/>
              </a:solidFill>
              <a:latin typeface="SassoonPrimaryInfant"/>
            </a:endParaRPr>
          </a:p>
          <a:p>
            <a:pPr marL="214313" indent="-214313" defTabSz="685800">
              <a:buFont typeface="Arial" panose="020B0604020202020204" pitchFamily="34" charset="0"/>
              <a:buChar char="•"/>
            </a:pPr>
            <a:r>
              <a:rPr lang="en-GB" sz="3200" u="sng" dirty="0">
                <a:solidFill>
                  <a:prstClr val="black"/>
                </a:solidFill>
                <a:latin typeface="SassoonPrimaryInfant"/>
              </a:rPr>
              <a:t>Reading for Pleasure</a:t>
            </a:r>
            <a:endParaRPr lang="en-GB" sz="3200" dirty="0">
              <a:solidFill>
                <a:prstClr val="black"/>
              </a:solidFill>
              <a:latin typeface="SassoonPrimaryInfant"/>
            </a:endParaRPr>
          </a:p>
          <a:p>
            <a:pPr marL="557213" lvl="1" indent="-214313" defTabSz="685800">
              <a:buFont typeface="Arial" panose="020B0604020202020204" pitchFamily="34" charset="0"/>
              <a:buChar char="•"/>
            </a:pPr>
            <a:r>
              <a:rPr lang="en-GB" sz="3200" dirty="0">
                <a:solidFill>
                  <a:prstClr val="black"/>
                </a:solidFill>
                <a:latin typeface="SassoonPrimaryInfant"/>
              </a:rPr>
              <a:t>Friday 25</a:t>
            </a:r>
            <a:r>
              <a:rPr lang="en-GB" sz="3200" baseline="30000" dirty="0">
                <a:solidFill>
                  <a:prstClr val="black"/>
                </a:solidFill>
                <a:latin typeface="SassoonPrimaryInfant"/>
              </a:rPr>
              <a:t>th</a:t>
            </a:r>
            <a:r>
              <a:rPr lang="en-GB" sz="3200" dirty="0">
                <a:solidFill>
                  <a:prstClr val="black"/>
                </a:solidFill>
                <a:latin typeface="SassoonPrimaryInfant"/>
              </a:rPr>
              <a:t> Sept (3.15)     [</a:t>
            </a:r>
            <a:r>
              <a:rPr lang="en-GB" sz="3200" dirty="0" err="1">
                <a:solidFill>
                  <a:prstClr val="black"/>
                </a:solidFill>
                <a:latin typeface="SassoonPrimaryInfant"/>
              </a:rPr>
              <a:t>Booknic</a:t>
            </a:r>
            <a:r>
              <a:rPr lang="en-GB" sz="3200" dirty="0">
                <a:solidFill>
                  <a:prstClr val="black"/>
                </a:solidFill>
                <a:latin typeface="SassoonPrimaryInfant"/>
              </a:rPr>
              <a:t>]</a:t>
            </a:r>
          </a:p>
          <a:p>
            <a:pPr marL="557213" lvl="1" indent="-214313" defTabSz="685800">
              <a:buFont typeface="Arial" panose="020B0604020202020204" pitchFamily="34" charset="0"/>
              <a:buChar char="•"/>
            </a:pPr>
            <a:r>
              <a:rPr lang="en-GB" sz="3200" dirty="0">
                <a:solidFill>
                  <a:prstClr val="black"/>
                </a:solidFill>
                <a:latin typeface="SassoonPrimaryInfant"/>
              </a:rPr>
              <a:t>Wednesday 18</a:t>
            </a:r>
            <a:r>
              <a:rPr lang="en-GB" sz="3200" baseline="30000" dirty="0">
                <a:solidFill>
                  <a:prstClr val="black"/>
                </a:solidFill>
                <a:latin typeface="SassoonPrimaryInfant"/>
              </a:rPr>
              <a:t>th</a:t>
            </a:r>
            <a:r>
              <a:rPr lang="en-GB" sz="3200" dirty="0">
                <a:solidFill>
                  <a:prstClr val="black"/>
                </a:solidFill>
                <a:latin typeface="SassoonPrimaryInfant"/>
              </a:rPr>
              <a:t> Nov (8.15 onwards)     [Hall]</a:t>
            </a:r>
          </a:p>
        </p:txBody>
      </p:sp>
      <p:pic>
        <p:nvPicPr>
          <p:cNvPr id="3" name="Picture 2">
            <a:extLst>
              <a:ext uri="{FF2B5EF4-FFF2-40B4-BE49-F238E27FC236}">
                <a16:creationId xmlns:a16="http://schemas.microsoft.com/office/drawing/2014/main" id="{6B54B75B-B45C-4A06-872E-E7948546FC1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75815" y="332656"/>
            <a:ext cx="2607160" cy="1344317"/>
          </a:xfrm>
          <a:prstGeom prst="rect">
            <a:avLst/>
          </a:prstGeom>
        </p:spPr>
      </p:pic>
      <p:pic>
        <p:nvPicPr>
          <p:cNvPr id="4" name="Picture 3">
            <a:extLst>
              <a:ext uri="{FF2B5EF4-FFF2-40B4-BE49-F238E27FC236}">
                <a16:creationId xmlns:a16="http://schemas.microsoft.com/office/drawing/2014/main" id="{EB6AB1B7-7E61-49F4-BA3D-4AFCC518B38D}"/>
              </a:ext>
            </a:extLst>
          </p:cNvPr>
          <p:cNvPicPr>
            <a:picLocks noChangeAspect="1"/>
          </p:cNvPicPr>
          <p:nvPr/>
        </p:nvPicPr>
        <p:blipFill>
          <a:blip r:embed="rId5"/>
          <a:stretch>
            <a:fillRect/>
          </a:stretch>
        </p:blipFill>
        <p:spPr>
          <a:xfrm>
            <a:off x="6334879" y="4750152"/>
            <a:ext cx="2809121" cy="2107848"/>
          </a:xfrm>
          <a:prstGeom prst="rect">
            <a:avLst/>
          </a:prstGeom>
        </p:spPr>
      </p:pic>
    </p:spTree>
    <p:extLst>
      <p:ext uri="{BB962C8B-B14F-4D97-AF65-F5344CB8AC3E}">
        <p14:creationId xmlns:p14="http://schemas.microsoft.com/office/powerpoint/2010/main" val="782705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923" y="-65040"/>
            <a:ext cx="7772400" cy="1008112"/>
          </a:xfrm>
        </p:spPr>
        <p:txBody>
          <a:bodyPr/>
          <a:lstStyle/>
          <a:p>
            <a:r>
              <a:rPr lang="en-GB" b="1" u="sng" dirty="0">
                <a:latin typeface="Sassoon Penpals" panose="02000400000000000000" pitchFamily="50" charset="0"/>
              </a:rPr>
              <a:t>Maths</a:t>
            </a:r>
            <a:endParaRPr lang="en-GB" sz="3200" b="1" u="sng" dirty="0">
              <a:latin typeface="Sassoon Penpals" panose="02000400000000000000" pitchFamily="50" charset="0"/>
            </a:endParaRPr>
          </a:p>
        </p:txBody>
      </p:sp>
      <p:sp>
        <p:nvSpPr>
          <p:cNvPr id="3" name="Subtitle 2"/>
          <p:cNvSpPr>
            <a:spLocks noGrp="1"/>
          </p:cNvSpPr>
          <p:nvPr>
            <p:ph type="subTitle" idx="1"/>
          </p:nvPr>
        </p:nvSpPr>
        <p:spPr>
          <a:xfrm>
            <a:off x="163702" y="943072"/>
            <a:ext cx="8080705" cy="5832648"/>
          </a:xfrm>
        </p:spPr>
        <p:txBody>
          <a:bodyPr>
            <a:normAutofit/>
          </a:bodyPr>
          <a:lstStyle/>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We use a maths mastery approach.  </a:t>
            </a:r>
          </a:p>
          <a:p>
            <a:pPr marL="457200" indent="-457200" algn="l">
              <a:buFont typeface="Arial" panose="020B0604020202020204" pitchFamily="34" charset="0"/>
              <a:buChar char="•"/>
            </a:pPr>
            <a:r>
              <a:rPr lang="en-GB" sz="2800" dirty="0">
                <a:solidFill>
                  <a:schemeClr val="tx1"/>
                </a:solidFill>
                <a:latin typeface="Sassoon Penpals" panose="02000400000000000000" pitchFamily="50" charset="0"/>
              </a:rPr>
              <a:t>A mathematical concept or skill has been mastered when a child can show it in different ways, use mathematical language to explain their ideas and independently apply the concept to new problems in unfamiliar situations.</a:t>
            </a:r>
          </a:p>
        </p:txBody>
      </p:sp>
      <p:pic>
        <p:nvPicPr>
          <p:cNvPr id="3074" name="Picture 2" descr="C:\Users\kfield\AppData\Local\Microsoft\Windows\Temporary Internet Files\Content.IE5\KP97PLB4\maths[1].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566761" y="254122"/>
            <a:ext cx="1355291" cy="12133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15FE4EE-FEFD-43F6-9CE7-8EF027890F1A}"/>
              </a:ext>
            </a:extLst>
          </p:cNvPr>
          <p:cNvPicPr>
            <a:picLocks noChangeAspect="1"/>
          </p:cNvPicPr>
          <p:nvPr/>
        </p:nvPicPr>
        <p:blipFill>
          <a:blip r:embed="rId5"/>
          <a:stretch>
            <a:fillRect/>
          </a:stretch>
        </p:blipFill>
        <p:spPr>
          <a:xfrm>
            <a:off x="1691680" y="3386581"/>
            <a:ext cx="6247155" cy="3217297"/>
          </a:xfrm>
          <a:prstGeom prst="rect">
            <a:avLst/>
          </a:prstGeom>
        </p:spPr>
      </p:pic>
    </p:spTree>
    <p:extLst>
      <p:ext uri="{BB962C8B-B14F-4D97-AF65-F5344CB8AC3E}">
        <p14:creationId xmlns:p14="http://schemas.microsoft.com/office/powerpoint/2010/main" val="808391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3792" y="32048"/>
            <a:ext cx="7772400" cy="1008112"/>
          </a:xfrm>
        </p:spPr>
        <p:txBody>
          <a:bodyPr/>
          <a:lstStyle/>
          <a:p>
            <a:r>
              <a:rPr lang="en-GB" b="1" u="sng" dirty="0">
                <a:latin typeface="Sassoon Penpals" panose="02000400000000000000" pitchFamily="50" charset="0"/>
              </a:rPr>
              <a:t>Maths – Proving deeper understanding</a:t>
            </a:r>
            <a:endParaRPr lang="en-GB" sz="3200" b="1" u="sng" dirty="0">
              <a:latin typeface="Sassoon Penpals" panose="02000400000000000000" pitchFamily="50" charset="0"/>
            </a:endParaRPr>
          </a:p>
        </p:txBody>
      </p:sp>
      <p:sp>
        <p:nvSpPr>
          <p:cNvPr id="6" name="Subtitle 5">
            <a:extLst>
              <a:ext uri="{FF2B5EF4-FFF2-40B4-BE49-F238E27FC236}">
                <a16:creationId xmlns:a16="http://schemas.microsoft.com/office/drawing/2014/main" id="{A10DFFD9-ADAE-2B28-EA53-1E08E91BB3C2}"/>
              </a:ext>
            </a:extLst>
          </p:cNvPr>
          <p:cNvSpPr>
            <a:spLocks noGrp="1"/>
          </p:cNvSpPr>
          <p:nvPr>
            <p:ph type="subTitle" idx="1"/>
          </p:nvPr>
        </p:nvSpPr>
        <p:spPr/>
        <p:txBody>
          <a:bodyPr/>
          <a:lstStyle/>
          <a:p>
            <a:endParaRPr lang="en-GB"/>
          </a:p>
        </p:txBody>
      </p:sp>
      <p:pic>
        <p:nvPicPr>
          <p:cNvPr id="8" name="Picture 7">
            <a:extLst>
              <a:ext uri="{FF2B5EF4-FFF2-40B4-BE49-F238E27FC236}">
                <a16:creationId xmlns:a16="http://schemas.microsoft.com/office/drawing/2014/main" id="{CA2FD043-09DD-A958-68E3-BD62E895DDDF}"/>
              </a:ext>
            </a:extLst>
          </p:cNvPr>
          <p:cNvPicPr>
            <a:picLocks noChangeAspect="1"/>
          </p:cNvPicPr>
          <p:nvPr/>
        </p:nvPicPr>
        <p:blipFill>
          <a:blip r:embed="rId3"/>
          <a:stretch>
            <a:fillRect/>
          </a:stretch>
        </p:blipFill>
        <p:spPr>
          <a:xfrm>
            <a:off x="557808" y="1445508"/>
            <a:ext cx="8028384" cy="4881383"/>
          </a:xfrm>
          <a:prstGeom prst="rect">
            <a:avLst/>
          </a:prstGeom>
        </p:spPr>
      </p:pic>
    </p:spTree>
    <p:extLst>
      <p:ext uri="{BB962C8B-B14F-4D97-AF65-F5344CB8AC3E}">
        <p14:creationId xmlns:p14="http://schemas.microsoft.com/office/powerpoint/2010/main" val="3124530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665BD0-606B-4736-AD1B-35B6A3B8C2FA}"/>
              </a:ext>
            </a:extLst>
          </p:cNvPr>
          <p:cNvPicPr>
            <a:picLocks noChangeAspect="1"/>
          </p:cNvPicPr>
          <p:nvPr/>
        </p:nvPicPr>
        <p:blipFill>
          <a:blip r:embed="rId3"/>
          <a:stretch>
            <a:fillRect/>
          </a:stretch>
        </p:blipFill>
        <p:spPr>
          <a:xfrm>
            <a:off x="3203848" y="0"/>
            <a:ext cx="5143500" cy="6858000"/>
          </a:xfrm>
          <a:prstGeom prst="rect">
            <a:avLst/>
          </a:prstGeom>
        </p:spPr>
      </p:pic>
      <p:sp>
        <p:nvSpPr>
          <p:cNvPr id="3" name="TextBox 2">
            <a:extLst>
              <a:ext uri="{FF2B5EF4-FFF2-40B4-BE49-F238E27FC236}">
                <a16:creationId xmlns:a16="http://schemas.microsoft.com/office/drawing/2014/main" id="{DDE04B4F-0E48-6932-8F61-110A24E2C1DC}"/>
              </a:ext>
            </a:extLst>
          </p:cNvPr>
          <p:cNvSpPr txBox="1"/>
          <p:nvPr/>
        </p:nvSpPr>
        <p:spPr>
          <a:xfrm>
            <a:off x="539552" y="404664"/>
            <a:ext cx="4572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sng"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Year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sng" strike="noStrike" kern="1200" cap="none" spc="0" normalizeH="0" baseline="0" noProof="0" dirty="0">
                <a:ln>
                  <a:noFill/>
                </a:ln>
                <a:solidFill>
                  <a:prstClr val="black"/>
                </a:solidFill>
                <a:effectLst/>
                <a:uLnTx/>
                <a:uFillTx/>
                <a:latin typeface="Sassoon Penpals" panose="02000400000000000000" pitchFamily="50" charset="0"/>
                <a:ea typeface="+mn-ea"/>
                <a:cs typeface="+mn-cs"/>
              </a:rPr>
              <a:t>Expectations</a:t>
            </a:r>
            <a:endParaRPr kumimoji="0" lang="en-GB" sz="4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903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CF1ABC-807F-1140-B96E-F43896CF39EE}"/>
              </a:ext>
            </a:extLst>
          </p:cNvPr>
          <p:cNvSpPr txBox="1"/>
          <p:nvPr/>
        </p:nvSpPr>
        <p:spPr>
          <a:xfrm>
            <a:off x="323528" y="116632"/>
            <a:ext cx="712879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Sassoon Penpals" panose="02000400000000000000" pitchFamily="50" charset="0"/>
              </a:rPr>
              <a:t>Maths Vocabulary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Sassoon Penpals" panose="02000400000000000000" pitchFamily="50" charset="0"/>
              </a:rPr>
              <a:t>Example</a:t>
            </a:r>
            <a:endParaRPr kumimoji="0" lang="en-GB" sz="2000" b="0" i="0" u="none" strike="noStrike" kern="1200" cap="none" spc="0" normalizeH="0" baseline="0" noProof="0" dirty="0">
              <a:ln>
                <a:noFill/>
              </a:ln>
              <a:solidFill>
                <a:prstClr val="black"/>
              </a:solidFill>
              <a:effectLst/>
              <a:uLnTx/>
              <a:uFillTx/>
              <a:latin typeface="Sassoon Penpals" panose="02000400000000000000" pitchFamily="50" charset="0"/>
            </a:endParaRPr>
          </a:p>
        </p:txBody>
      </p:sp>
      <p:pic>
        <p:nvPicPr>
          <p:cNvPr id="3" name="Picture 2">
            <a:extLst>
              <a:ext uri="{FF2B5EF4-FFF2-40B4-BE49-F238E27FC236}">
                <a16:creationId xmlns:a16="http://schemas.microsoft.com/office/drawing/2014/main" id="{64F55CCD-646B-3A58-0A24-30A963473145}"/>
              </a:ext>
            </a:extLst>
          </p:cNvPr>
          <p:cNvPicPr>
            <a:picLocks noChangeAspect="1"/>
          </p:cNvPicPr>
          <p:nvPr/>
        </p:nvPicPr>
        <p:blipFill>
          <a:blip r:embed="rId3">
            <a:duotone>
              <a:prstClr val="black"/>
              <a:schemeClr val="accent2">
                <a:tint val="45000"/>
                <a:satMod val="400000"/>
              </a:schemeClr>
            </a:duotone>
          </a:blip>
          <a:srcRect b="10474"/>
          <a:stretch/>
        </p:blipFill>
        <p:spPr>
          <a:xfrm>
            <a:off x="18288" y="1242822"/>
            <a:ext cx="9107424" cy="3914370"/>
          </a:xfrm>
          <a:prstGeom prst="rect">
            <a:avLst/>
          </a:prstGeom>
          <a:solidFill>
            <a:schemeClr val="accent6">
              <a:lumMod val="40000"/>
              <a:lumOff val="60000"/>
            </a:schemeClr>
          </a:solidFill>
        </p:spPr>
      </p:pic>
    </p:spTree>
    <p:extLst>
      <p:ext uri="{BB962C8B-B14F-4D97-AF65-F5344CB8AC3E}">
        <p14:creationId xmlns:p14="http://schemas.microsoft.com/office/powerpoint/2010/main" val="399198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c 10">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2948211" y="1345962"/>
            <a:ext cx="3062575" cy="306257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FE4009-F307-473E-8C88-50B1C4AECEEB}"/>
              </a:ext>
            </a:extLst>
          </p:cNvPr>
          <p:cNvSpPr>
            <a:spLocks noGrp="1"/>
          </p:cNvSpPr>
          <p:nvPr>
            <p:ph type="title"/>
          </p:nvPr>
        </p:nvSpPr>
        <p:spPr>
          <a:xfrm>
            <a:off x="121057" y="277654"/>
            <a:ext cx="7886699" cy="994172"/>
          </a:xfrm>
        </p:spPr>
        <p:txBody>
          <a:bodyPr>
            <a:normAutofit/>
          </a:bodyPr>
          <a:lstStyle/>
          <a:p>
            <a:r>
              <a:rPr lang="en-GB" sz="4000" b="1" u="sng" dirty="0">
                <a:latin typeface="Sassoon Penpals" panose="02000400000000000000" pitchFamily="50" charset="0"/>
              </a:rPr>
              <a:t>Maths</a:t>
            </a:r>
            <a:endParaRPr lang="en-GB" b="1" u="sng" dirty="0">
              <a:latin typeface="Sassoon Penpals" panose="02000400000000000000" pitchFamily="50" charset="0"/>
            </a:endParaRPr>
          </a:p>
        </p:txBody>
      </p:sp>
      <p:sp>
        <p:nvSpPr>
          <p:cNvPr id="3" name="Content Placeholder 2">
            <a:extLst>
              <a:ext uri="{FF2B5EF4-FFF2-40B4-BE49-F238E27FC236}">
                <a16:creationId xmlns:a16="http://schemas.microsoft.com/office/drawing/2014/main" id="{B8EB2EB8-C9CE-495B-85E9-72DBCFF5A483}"/>
              </a:ext>
            </a:extLst>
          </p:cNvPr>
          <p:cNvSpPr>
            <a:spLocks noGrp="1"/>
          </p:cNvSpPr>
          <p:nvPr>
            <p:ph idx="1"/>
          </p:nvPr>
        </p:nvSpPr>
        <p:spPr>
          <a:xfrm>
            <a:off x="188467" y="1450969"/>
            <a:ext cx="8955533" cy="3359705"/>
          </a:xfrm>
        </p:spPr>
        <p:txBody>
          <a:bodyPr>
            <a:normAutofit fontScale="77500" lnSpcReduction="20000"/>
          </a:bodyPr>
          <a:lstStyle/>
          <a:p>
            <a:pPr marL="342900" lvl="1" indent="0">
              <a:buNone/>
            </a:pPr>
            <a:endParaRPr lang="en-GB" sz="825" u="sng" dirty="0"/>
          </a:p>
          <a:p>
            <a:pPr marL="342900" lvl="1" indent="0">
              <a:buNone/>
            </a:pPr>
            <a:endParaRPr lang="en-GB" sz="1500" dirty="0">
              <a:latin typeface="+mj-lt"/>
            </a:endParaRPr>
          </a:p>
          <a:p>
            <a:pPr marL="342900" lvl="1" indent="0">
              <a:buNone/>
            </a:pPr>
            <a:endParaRPr lang="en-GB" sz="3200" dirty="0">
              <a:latin typeface="+mj-lt"/>
            </a:endParaRPr>
          </a:p>
          <a:p>
            <a:pPr marL="985838" lvl="1" indent="-642938"/>
            <a:endParaRPr lang="en-GB" sz="1500" dirty="0"/>
          </a:p>
          <a:p>
            <a:r>
              <a:rPr lang="en-GB" sz="3900" u="sng" dirty="0">
                <a:hlinkClick r:id="rId3">
                  <a:extLst>
                    <a:ext uri="{A12FA001-AC4F-418D-AE19-62706E023703}">
                      <ahyp:hlinkClr xmlns:ahyp="http://schemas.microsoft.com/office/drawing/2018/hyperlinkcolor" val="tx"/>
                    </a:ext>
                  </a:extLst>
                </a:hlinkClick>
              </a:rPr>
              <a:t>www.topmarks.co.uk</a:t>
            </a:r>
            <a:endParaRPr lang="en-GB" sz="3900" dirty="0"/>
          </a:p>
          <a:p>
            <a:r>
              <a:rPr lang="en-GB" sz="3900" u="sng" dirty="0">
                <a:hlinkClick r:id="rId4">
                  <a:extLst>
                    <a:ext uri="{A12FA001-AC4F-418D-AE19-62706E023703}">
                      <ahyp:hlinkClr xmlns:ahyp="http://schemas.microsoft.com/office/drawing/2018/hyperlinkcolor" val="tx"/>
                    </a:ext>
                  </a:extLst>
                </a:hlinkClick>
              </a:rPr>
              <a:t>www.snappymaths.com</a:t>
            </a:r>
            <a:endParaRPr lang="en-GB" sz="3900" dirty="0"/>
          </a:p>
          <a:p>
            <a:r>
              <a:rPr lang="en-GB" sz="3900" u="sng" dirty="0">
                <a:hlinkClick r:id="rId5">
                  <a:extLst>
                    <a:ext uri="{A12FA001-AC4F-418D-AE19-62706E023703}">
                      <ahyp:hlinkClr xmlns:ahyp="http://schemas.microsoft.com/office/drawing/2018/hyperlinkcolor" val="tx"/>
                    </a:ext>
                  </a:extLst>
                </a:hlinkClick>
              </a:rPr>
              <a:t>https://whiteroseeducation.com/parent-pupil-resources</a:t>
            </a:r>
            <a:endParaRPr lang="en-GB" sz="3900" dirty="0"/>
          </a:p>
          <a:p>
            <a:r>
              <a:rPr lang="en-GB" sz="3900" dirty="0"/>
              <a:t>White Rose – 1 minute Maths App</a:t>
            </a:r>
          </a:p>
          <a:p>
            <a:r>
              <a:rPr lang="en-GB" sz="3900" u="sng" dirty="0">
                <a:hlinkClick r:id="rId6">
                  <a:extLst>
                    <a:ext uri="{A12FA001-AC4F-418D-AE19-62706E023703}">
                      <ahyp:hlinkClr xmlns:ahyp="http://schemas.microsoft.com/office/drawing/2018/hyperlinkcolor" val="tx"/>
                    </a:ext>
                  </a:extLst>
                </a:hlinkClick>
              </a:rPr>
              <a:t>www.ictgames.com</a:t>
            </a:r>
            <a:endParaRPr lang="en-GB" sz="3900" dirty="0"/>
          </a:p>
          <a:p>
            <a:pPr marL="985838" lvl="1" indent="-642938"/>
            <a:endParaRPr lang="en-GB" sz="1500" dirty="0"/>
          </a:p>
          <a:p>
            <a:endParaRPr lang="en-GB" sz="825" dirty="0"/>
          </a:p>
        </p:txBody>
      </p:sp>
      <p:sp>
        <p:nvSpPr>
          <p:cNvPr id="13" name="Oval 1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7756" y="4778270"/>
            <a:ext cx="830431" cy="8079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03E60A7-67E8-42CF-8D7B-9F276E5EF01D}"/>
              </a:ext>
            </a:extLst>
          </p:cNvPr>
          <p:cNvPicPr>
            <a:picLocks noChangeAspect="1"/>
          </p:cNvPicPr>
          <p:nvPr/>
        </p:nvPicPr>
        <p:blipFill>
          <a:blip r:embed="rId7"/>
          <a:stretch>
            <a:fillRect/>
          </a:stretch>
        </p:blipFill>
        <p:spPr>
          <a:xfrm>
            <a:off x="7264857" y="529646"/>
            <a:ext cx="1690676" cy="1898938"/>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3745715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7101BF-FEB0-4E73-9635-53451EFF8F7D}"/>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4861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5608-1029-4242-AEAF-7ED9466F5A78}"/>
              </a:ext>
            </a:extLst>
          </p:cNvPr>
          <p:cNvSpPr>
            <a:spLocks noGrp="1"/>
          </p:cNvSpPr>
          <p:nvPr>
            <p:ph type="title"/>
          </p:nvPr>
        </p:nvSpPr>
        <p:spPr/>
        <p:txBody>
          <a:bodyPr>
            <a:normAutofit/>
          </a:bodyPr>
          <a:lstStyle/>
          <a:p>
            <a:r>
              <a:rPr lang="en-GB" b="1" u="sng" dirty="0">
                <a:latin typeface="Sassoon Penpals" panose="02000400000000000000" pitchFamily="50" charset="0"/>
              </a:rPr>
              <a:t>Maths Expectations in Year 2</a:t>
            </a:r>
            <a:endParaRPr lang="en-GB" sz="3200" b="1" u="sng" dirty="0">
              <a:latin typeface="Sassoon Penpals" panose="02000400000000000000" pitchFamily="50" charset="0"/>
            </a:endParaRPr>
          </a:p>
        </p:txBody>
      </p:sp>
      <p:sp>
        <p:nvSpPr>
          <p:cNvPr id="3" name="Content Placeholder 2">
            <a:extLst>
              <a:ext uri="{FF2B5EF4-FFF2-40B4-BE49-F238E27FC236}">
                <a16:creationId xmlns:a16="http://schemas.microsoft.com/office/drawing/2014/main" id="{377085D7-3325-4036-894B-C3569E131BE9}"/>
              </a:ext>
            </a:extLst>
          </p:cNvPr>
          <p:cNvSpPr>
            <a:spLocks noGrp="1"/>
          </p:cNvSpPr>
          <p:nvPr>
            <p:ph idx="1"/>
          </p:nvPr>
        </p:nvSpPr>
        <p:spPr/>
        <p:txBody>
          <a:bodyPr>
            <a:normAutofit fontScale="92500"/>
          </a:bodyPr>
          <a:lstStyle/>
          <a:p>
            <a:pPr marL="0" indent="0">
              <a:buNone/>
            </a:pPr>
            <a:r>
              <a:rPr lang="en-GB" sz="3000" dirty="0">
                <a:latin typeface="Sassoon Penpals" panose="02000400000000000000" pitchFamily="50" charset="0"/>
              </a:rPr>
              <a:t>Examples of recall facts children should know by the end of year 2:</a:t>
            </a:r>
          </a:p>
          <a:p>
            <a:pPr marL="0" indent="0">
              <a:buNone/>
            </a:pPr>
            <a:endParaRPr lang="en-GB" sz="900" dirty="0">
              <a:latin typeface="Sassoon Penpals" panose="02000400000000000000" pitchFamily="50" charset="0"/>
            </a:endParaRPr>
          </a:p>
          <a:p>
            <a:r>
              <a:rPr lang="en-GB" sz="3000" dirty="0">
                <a:latin typeface="Sassoon Penpals" panose="02000400000000000000" pitchFamily="50" charset="0"/>
              </a:rPr>
              <a:t>Recall and use the multiplication and division facts for 2x  5x  10x tables</a:t>
            </a:r>
          </a:p>
          <a:p>
            <a:pPr marL="0" indent="0">
              <a:buNone/>
            </a:pPr>
            <a:endParaRPr lang="en-GB" sz="900" dirty="0">
              <a:latin typeface="Sassoon Penpals" panose="02000400000000000000" pitchFamily="50" charset="0"/>
            </a:endParaRPr>
          </a:p>
          <a:p>
            <a:r>
              <a:rPr lang="en-GB" sz="3000" dirty="0">
                <a:latin typeface="Sassoon Penpals" panose="02000400000000000000" pitchFamily="50" charset="0"/>
              </a:rPr>
              <a:t>Recall and use number bonds to and within 20</a:t>
            </a:r>
          </a:p>
          <a:p>
            <a:pPr marL="0" indent="0">
              <a:buNone/>
            </a:pPr>
            <a:endParaRPr lang="en-GB" sz="900" dirty="0">
              <a:latin typeface="Sassoon Penpals" panose="02000400000000000000" pitchFamily="50" charset="0"/>
            </a:endParaRPr>
          </a:p>
          <a:p>
            <a:r>
              <a:rPr lang="en-GB" sz="3000" dirty="0">
                <a:latin typeface="Sassoon Penpals" panose="02000400000000000000" pitchFamily="50" charset="0"/>
              </a:rPr>
              <a:t>Read and write numbers to 100 in numerals and words</a:t>
            </a:r>
          </a:p>
          <a:p>
            <a:pPr marL="0" indent="0">
              <a:buNone/>
            </a:pPr>
            <a:endParaRPr lang="en-GB" sz="900" dirty="0">
              <a:latin typeface="Sassoon Penpals" panose="02000400000000000000" pitchFamily="50" charset="0"/>
            </a:endParaRPr>
          </a:p>
          <a:p>
            <a:r>
              <a:rPr lang="en-GB" sz="3000" dirty="0">
                <a:latin typeface="Sassoon Penpals" panose="02000400000000000000" pitchFamily="50" charset="0"/>
              </a:rPr>
              <a:t>Count in steps of 2, 3, 5 from zero</a:t>
            </a:r>
          </a:p>
          <a:p>
            <a:pPr marL="0" indent="0">
              <a:buNone/>
            </a:pPr>
            <a:endParaRPr lang="en-GB" sz="900" dirty="0">
              <a:latin typeface="Sassoon Penpals" panose="02000400000000000000" pitchFamily="50" charset="0"/>
            </a:endParaRPr>
          </a:p>
          <a:p>
            <a:r>
              <a:rPr lang="en-GB" sz="3000" dirty="0">
                <a:latin typeface="Sassoon Penpals" panose="02000400000000000000" pitchFamily="50" charset="0"/>
              </a:rPr>
              <a:t>Count in 10s from any number forwards and backwards</a:t>
            </a:r>
          </a:p>
          <a:p>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a:p>
            <a:endParaRPr lang="en-GB" dirty="0">
              <a:latin typeface="Comic Sans MS" panose="030F0702030302020204" pitchFamily="66" charset="0"/>
            </a:endParaRPr>
          </a:p>
        </p:txBody>
      </p:sp>
      <p:pic>
        <p:nvPicPr>
          <p:cNvPr id="4" name="Picture 2" descr="C:\Users\kfield\AppData\Local\Microsoft\Windows\Temporary Internet Files\Content.IE5\KP97PLB4\maths[1].jpg">
            <a:extLst>
              <a:ext uri="{FF2B5EF4-FFF2-40B4-BE49-F238E27FC236}">
                <a16:creationId xmlns:a16="http://schemas.microsoft.com/office/drawing/2014/main" id="{4B823BD0-3658-4165-BF37-FE98A8019850}"/>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740352" y="5762078"/>
            <a:ext cx="1224136" cy="1095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537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764703"/>
            <a:ext cx="8639614" cy="5805581"/>
          </a:xfrm>
        </p:spPr>
        <p:txBody>
          <a:bodyPr>
            <a:normAutofit/>
          </a:bodyPr>
          <a:lstStyle/>
          <a:p>
            <a:pPr>
              <a:lnSpc>
                <a:spcPct val="150000"/>
              </a:lnSpc>
            </a:pPr>
            <a:r>
              <a:rPr lang="en-GB" sz="2800" dirty="0">
                <a:latin typeface="Sassoon Penpals" panose="02000400000000000000" pitchFamily="50" charset="0"/>
              </a:rPr>
              <a:t>Independent and coherent across a range of pieces</a:t>
            </a:r>
          </a:p>
          <a:p>
            <a:pPr>
              <a:lnSpc>
                <a:spcPct val="150000"/>
              </a:lnSpc>
            </a:pPr>
            <a:r>
              <a:rPr lang="en-GB" sz="2800" dirty="0">
                <a:latin typeface="Sassoon Penpals" panose="02000400000000000000" pitchFamily="50" charset="0"/>
              </a:rPr>
              <a:t>Build writing stamina</a:t>
            </a:r>
            <a:endParaRPr lang="en-GB" sz="800" dirty="0">
              <a:latin typeface="Sassoon Penpals" panose="02000400000000000000" pitchFamily="50" charset="0"/>
            </a:endParaRPr>
          </a:p>
          <a:p>
            <a:pPr>
              <a:lnSpc>
                <a:spcPct val="150000"/>
              </a:lnSpc>
            </a:pPr>
            <a:r>
              <a:rPr lang="en-GB" sz="2800" dirty="0">
                <a:latin typeface="Sassoon Penpals" panose="02000400000000000000" pitchFamily="50" charset="0"/>
              </a:rPr>
              <a:t>Range of punctuation used correctly</a:t>
            </a:r>
            <a:endParaRPr lang="en-GB" sz="800" dirty="0">
              <a:latin typeface="Sassoon Penpals" panose="02000400000000000000" pitchFamily="50" charset="0"/>
            </a:endParaRPr>
          </a:p>
          <a:p>
            <a:pPr>
              <a:lnSpc>
                <a:spcPct val="150000"/>
              </a:lnSpc>
            </a:pPr>
            <a:r>
              <a:rPr lang="en-GB" sz="2800" dirty="0">
                <a:latin typeface="Sassoon Penpals" panose="02000400000000000000" pitchFamily="50" charset="0"/>
              </a:rPr>
              <a:t>Use of conjunctions: </a:t>
            </a:r>
            <a:r>
              <a:rPr lang="en-GB" sz="2800" dirty="0">
                <a:solidFill>
                  <a:srgbClr val="7030A0"/>
                </a:solidFill>
                <a:latin typeface="Sassoon Penpals" panose="02000400000000000000" pitchFamily="50" charset="0"/>
              </a:rPr>
              <a:t>and, or, because, but, that, when and if</a:t>
            </a:r>
            <a:endParaRPr lang="en-GB" sz="800" dirty="0">
              <a:solidFill>
                <a:srgbClr val="7030A0"/>
              </a:solidFill>
              <a:latin typeface="Sassoon Penpals" panose="02000400000000000000" pitchFamily="50" charset="0"/>
            </a:endParaRPr>
          </a:p>
          <a:p>
            <a:pPr>
              <a:lnSpc>
                <a:spcPct val="150000"/>
              </a:lnSpc>
            </a:pPr>
            <a:r>
              <a:rPr lang="en-GB" sz="2800" dirty="0">
                <a:latin typeface="Sassoon Penpals" panose="02000400000000000000" pitchFamily="50" charset="0"/>
              </a:rPr>
              <a:t>Handwriting – mostly joined by end of Yr 2</a:t>
            </a:r>
            <a:endParaRPr lang="en-GB" sz="800" dirty="0">
              <a:latin typeface="Sassoon Penpals" panose="02000400000000000000" pitchFamily="50" charset="0"/>
            </a:endParaRPr>
          </a:p>
          <a:p>
            <a:pPr>
              <a:lnSpc>
                <a:spcPct val="150000"/>
              </a:lnSpc>
            </a:pPr>
            <a:r>
              <a:rPr lang="en-GB" sz="2800" dirty="0">
                <a:latin typeface="Sassoon Penpals" panose="02000400000000000000" pitchFamily="50" charset="0"/>
              </a:rPr>
              <a:t>Spelling of most everyday exception words</a:t>
            </a:r>
            <a:endParaRPr lang="en-GB" sz="800" dirty="0">
              <a:latin typeface="Sassoon Penpals" panose="02000400000000000000" pitchFamily="50" charset="0"/>
            </a:endParaRPr>
          </a:p>
          <a:p>
            <a:pPr>
              <a:lnSpc>
                <a:spcPct val="150000"/>
              </a:lnSpc>
            </a:pPr>
            <a:r>
              <a:rPr lang="en-GB" sz="2800" dirty="0">
                <a:latin typeface="Sassoon Penpals" panose="02000400000000000000" pitchFamily="50" charset="0"/>
              </a:rPr>
              <a:t>Language – use ambitious words</a:t>
            </a:r>
          </a:p>
          <a:p>
            <a:pPr>
              <a:lnSpc>
                <a:spcPct val="150000"/>
              </a:lnSpc>
            </a:pPr>
            <a:r>
              <a:rPr lang="en-GB" sz="2800" dirty="0">
                <a:latin typeface="Sassoon Penpals" panose="02000400000000000000" pitchFamily="50" charset="0"/>
              </a:rPr>
              <a:t>I Am A Clever Writer approach</a:t>
            </a:r>
          </a:p>
        </p:txBody>
      </p:sp>
      <p:sp>
        <p:nvSpPr>
          <p:cNvPr id="5" name="Title 1"/>
          <p:cNvSpPr txBox="1">
            <a:spLocks/>
          </p:cNvSpPr>
          <p:nvPr/>
        </p:nvSpPr>
        <p:spPr>
          <a:xfrm>
            <a:off x="107504" y="-315416"/>
            <a:ext cx="8424936"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1" i="0" u="sng" strike="noStrike" kern="1200" cap="none" spc="0" normalizeH="0" baseline="0" noProof="0" dirty="0">
                <a:ln>
                  <a:noFill/>
                </a:ln>
                <a:solidFill>
                  <a:prstClr val="black"/>
                </a:solidFill>
                <a:effectLst/>
                <a:uLnTx/>
                <a:uFillTx/>
                <a:latin typeface="Sassoon Penpals" panose="02000400000000000000" pitchFamily="50" charset="0"/>
                <a:ea typeface="+mj-ea"/>
                <a:cs typeface="+mj-cs"/>
              </a:rPr>
              <a:t>End of Year 2 Writing Expectations</a:t>
            </a:r>
            <a:endParaRPr kumimoji="0" lang="en-GB" sz="2800" b="1" i="0" u="sng" strike="noStrike" kern="1200" cap="none" spc="0" normalizeH="0" baseline="0" noProof="0" dirty="0">
              <a:ln>
                <a:noFill/>
              </a:ln>
              <a:solidFill>
                <a:prstClr val="black"/>
              </a:solidFill>
              <a:effectLst/>
              <a:uLnTx/>
              <a:uFillTx/>
              <a:latin typeface="Sassoon Penpals" panose="02000400000000000000" pitchFamily="50" charset="0"/>
              <a:ea typeface="+mj-ea"/>
              <a:cs typeface="+mj-cs"/>
            </a:endParaRPr>
          </a:p>
        </p:txBody>
      </p:sp>
      <p:pic>
        <p:nvPicPr>
          <p:cNvPr id="8" name="Picture 3" descr="P:\vision-value coloured pics\Holly_Norm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2696" y="287715"/>
            <a:ext cx="1222790" cy="2020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hlinkClick r:id="rId4"/>
            <a:extLst>
              <a:ext uri="{FF2B5EF4-FFF2-40B4-BE49-F238E27FC236}">
                <a16:creationId xmlns:a16="http://schemas.microsoft.com/office/drawing/2014/main" id="{C7869673-6478-4903-A4B0-BC1FA8719EF2}"/>
              </a:ext>
            </a:extLst>
          </p:cNvPr>
          <p:cNvSpPr/>
          <p:nvPr/>
        </p:nvSpPr>
        <p:spPr>
          <a:xfrm>
            <a:off x="4312170" y="4288670"/>
            <a:ext cx="7127446"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hlinkClick r:id="rId4"/>
              </a:rPr>
              <a:t>Handwriting posters</a:t>
            </a:r>
            <a:endParaRPr kumimoji="0" lang="en-GB" sz="2800" b="0" i="0" u="none" strike="noStrike" kern="1200" cap="none" spc="0" normalizeH="0" baseline="0" noProof="0" dirty="0">
              <a:ln>
                <a:noFill/>
              </a:ln>
              <a:solidFill>
                <a:prstClr val="black"/>
              </a:solidFill>
              <a:effectLst/>
              <a:uLnTx/>
              <a:uFillTx/>
              <a:latin typeface="Sassoon Penpals" panose="02000400000000000000" pitchFamily="50" charset="0"/>
              <a:ea typeface="+mn-ea"/>
              <a:cs typeface="+mn-cs"/>
            </a:endParaRPr>
          </a:p>
        </p:txBody>
      </p:sp>
      <p:pic>
        <p:nvPicPr>
          <p:cNvPr id="6" name="Picture 5">
            <a:extLst>
              <a:ext uri="{FF2B5EF4-FFF2-40B4-BE49-F238E27FC236}">
                <a16:creationId xmlns:a16="http://schemas.microsoft.com/office/drawing/2014/main" id="{8E147275-9A60-EFA3-EEF3-E2BE6F45A30E}"/>
              </a:ext>
            </a:extLst>
          </p:cNvPr>
          <p:cNvPicPr>
            <a:picLocks noChangeAspect="1"/>
          </p:cNvPicPr>
          <p:nvPr/>
        </p:nvPicPr>
        <p:blipFill>
          <a:blip r:embed="rId5"/>
          <a:stretch>
            <a:fillRect/>
          </a:stretch>
        </p:blipFill>
        <p:spPr>
          <a:xfrm>
            <a:off x="7014396" y="4725144"/>
            <a:ext cx="1941906" cy="1941906"/>
          </a:xfrm>
          <a:prstGeom prst="rect">
            <a:avLst/>
          </a:prstGeom>
        </p:spPr>
      </p:pic>
    </p:spTree>
    <p:extLst>
      <p:ext uri="{BB962C8B-B14F-4D97-AF65-F5344CB8AC3E}">
        <p14:creationId xmlns:p14="http://schemas.microsoft.com/office/powerpoint/2010/main" val="2640833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180528" y="202146"/>
            <a:ext cx="5040560" cy="6539222"/>
          </a:xfrm>
          <a:prstGeom prst="rect">
            <a:avLst/>
          </a:prstGeom>
          <a:noFill/>
          <a:scene3d>
            <a:camera prst="orthographicFront"/>
            <a:lightRig rig="threePt" dir="t"/>
          </a:scene3d>
          <a:sp3d>
            <a:bevelT/>
          </a:sp3d>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GB" sz="2800" u="sng" dirty="0">
              <a:solidFill>
                <a:srgbClr val="002060"/>
              </a:solidFill>
            </a:endParaRPr>
          </a:p>
          <a:p>
            <a:pPr lvl="1" algn="l">
              <a:lnSpc>
                <a:spcPct val="160000"/>
              </a:lnSpc>
            </a:pPr>
            <a:r>
              <a:rPr lang="en-GB" sz="3500" dirty="0">
                <a:solidFill>
                  <a:schemeClr val="tx2">
                    <a:lumMod val="50000"/>
                  </a:schemeClr>
                </a:solidFill>
                <a:latin typeface="SassoonPrimaryInfant" pitchFamily="2" charset="0"/>
              </a:rPr>
              <a:t>Please encourage your child to use the correct pencil grip.  It will make writing a much more comfortable experience in the long run.  It  is hard to remedy as children get older.</a:t>
            </a:r>
          </a:p>
          <a:p>
            <a:endParaRPr lang="en-GB" sz="6000" u="sng" dirty="0">
              <a:solidFill>
                <a:schemeClr val="tx2">
                  <a:lumMod val="50000"/>
                </a:schemeClr>
              </a:solidFill>
              <a:latin typeface="SassoonPrimaryInfant" pitchFamily="2" charset="0"/>
            </a:endParaRPr>
          </a:p>
          <a:p>
            <a:endParaRPr lang="en-GB" sz="5400" dirty="0">
              <a:solidFill>
                <a:schemeClr val="tx2">
                  <a:lumMod val="50000"/>
                </a:schemeClr>
              </a:solidFill>
              <a:latin typeface="SassoonPrimaryInfant" pitchFamily="2" charset="0"/>
            </a:endParaRPr>
          </a:p>
          <a:p>
            <a:r>
              <a:rPr lang="en-GB" sz="4300" dirty="0">
                <a:solidFill>
                  <a:schemeClr val="tx2">
                    <a:lumMod val="50000"/>
                  </a:schemeClr>
                </a:solidFill>
                <a:latin typeface="SassoonPrimaryInfant" pitchFamily="2" charset="0"/>
              </a:rPr>
              <a:t>‘Pinch and rest’</a:t>
            </a:r>
          </a:p>
          <a:p>
            <a:endParaRPr lang="en-GB" sz="6000" u="sng" dirty="0"/>
          </a:p>
        </p:txBody>
      </p:sp>
      <p:pic>
        <p:nvPicPr>
          <p:cNvPr id="4" name="Picture 3">
            <a:extLst>
              <a:ext uri="{FF2B5EF4-FFF2-40B4-BE49-F238E27FC236}">
                <a16:creationId xmlns:a16="http://schemas.microsoft.com/office/drawing/2014/main" id="{DD188BF7-0D54-A225-9041-21E6F1D37958}"/>
              </a:ext>
            </a:extLst>
          </p:cNvPr>
          <p:cNvPicPr>
            <a:picLocks noChangeAspect="1"/>
          </p:cNvPicPr>
          <p:nvPr/>
        </p:nvPicPr>
        <p:blipFill>
          <a:blip r:embed="rId3"/>
          <a:srcRect t="13277" b="13277"/>
          <a:stretch/>
        </p:blipFill>
        <p:spPr>
          <a:xfrm>
            <a:off x="5508104" y="1052736"/>
            <a:ext cx="3190875" cy="4176464"/>
          </a:xfrm>
          <a:prstGeom prst="rect">
            <a:avLst/>
          </a:prstGeom>
        </p:spPr>
      </p:pic>
    </p:spTree>
    <p:extLst>
      <p:ext uri="{BB962C8B-B14F-4D97-AF65-F5344CB8AC3E}">
        <p14:creationId xmlns:p14="http://schemas.microsoft.com/office/powerpoint/2010/main" val="755980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FAA064-4809-4674-9FF6-41E1F3CE7133}"/>
              </a:ext>
            </a:extLst>
          </p:cNvPr>
          <p:cNvSpPr txBox="1"/>
          <p:nvPr/>
        </p:nvSpPr>
        <p:spPr>
          <a:xfrm>
            <a:off x="539552" y="260648"/>
            <a:ext cx="8136904" cy="1077218"/>
          </a:xfrm>
          <a:prstGeom prst="rect">
            <a:avLst/>
          </a:prstGeom>
          <a:noFill/>
        </p:spPr>
        <p:txBody>
          <a:bodyPr wrap="square" rtlCol="0">
            <a:spAutoFit/>
          </a:bodyPr>
          <a:lstStyle/>
          <a:p>
            <a:r>
              <a:rPr lang="en-GB" sz="3200" dirty="0">
                <a:solidFill>
                  <a:srgbClr val="002060"/>
                </a:solidFill>
                <a:latin typeface="SassoonPrimaryInfant" pitchFamily="2" charset="0"/>
              </a:rPr>
              <a:t>An example of a child working at the ‘expected’ level in Spring Term of Year 2.</a:t>
            </a:r>
          </a:p>
        </p:txBody>
      </p:sp>
      <p:pic>
        <p:nvPicPr>
          <p:cNvPr id="5" name="Picture 4">
            <a:extLst>
              <a:ext uri="{FF2B5EF4-FFF2-40B4-BE49-F238E27FC236}">
                <a16:creationId xmlns:a16="http://schemas.microsoft.com/office/drawing/2014/main" id="{BE82CC84-8989-4BA6-BB3D-AD0AA3E4A34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928" t="10033" r="1463" b="20713"/>
          <a:stretch/>
        </p:blipFill>
        <p:spPr>
          <a:xfrm>
            <a:off x="2411760" y="1616711"/>
            <a:ext cx="5076075" cy="5206922"/>
          </a:xfrm>
          <a:prstGeom prst="rect">
            <a:avLst/>
          </a:prstGeom>
        </p:spPr>
      </p:pic>
    </p:spTree>
    <p:extLst>
      <p:ext uri="{BB962C8B-B14F-4D97-AF65-F5344CB8AC3E}">
        <p14:creationId xmlns:p14="http://schemas.microsoft.com/office/powerpoint/2010/main" val="4222769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3A8617-3E3F-422A-87E2-FD0B58888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293" y="440668"/>
            <a:ext cx="8611414" cy="5976664"/>
          </a:xfrm>
          <a:prstGeom prst="rect">
            <a:avLst/>
          </a:prstGeom>
        </p:spPr>
      </p:pic>
      <p:sp>
        <p:nvSpPr>
          <p:cNvPr id="2" name="TextBox 1">
            <a:extLst>
              <a:ext uri="{FF2B5EF4-FFF2-40B4-BE49-F238E27FC236}">
                <a16:creationId xmlns:a16="http://schemas.microsoft.com/office/drawing/2014/main" id="{A13F1174-52F6-42C8-BA71-8ABE75D2F3B7}"/>
              </a:ext>
            </a:extLst>
          </p:cNvPr>
          <p:cNvSpPr txBox="1"/>
          <p:nvPr/>
        </p:nvSpPr>
        <p:spPr>
          <a:xfrm>
            <a:off x="827584" y="620688"/>
            <a:ext cx="7560840" cy="707886"/>
          </a:xfrm>
          <a:prstGeom prst="rect">
            <a:avLst/>
          </a:prstGeom>
          <a:solidFill>
            <a:srgbClr val="23A7F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SassoonCRInfant" panose="00000400000000000000" pitchFamily="2" charset="0"/>
                <a:ea typeface="+mn-ea"/>
                <a:cs typeface="+mn-cs"/>
              </a:rPr>
              <a:t>Every Day Words</a:t>
            </a:r>
          </a:p>
        </p:txBody>
      </p:sp>
    </p:spTree>
    <p:extLst>
      <p:ext uri="{BB962C8B-B14F-4D97-AF65-F5344CB8AC3E}">
        <p14:creationId xmlns:p14="http://schemas.microsoft.com/office/powerpoint/2010/main" val="1859770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u="sng" dirty="0">
                <a:latin typeface="Sassoon Penpals" panose="02000400000000000000" pitchFamily="50" charset="0"/>
              </a:rPr>
              <a:t>Spellings</a:t>
            </a:r>
          </a:p>
        </p:txBody>
      </p:sp>
      <p:sp>
        <p:nvSpPr>
          <p:cNvPr id="3" name="Content Placeholder 2"/>
          <p:cNvSpPr>
            <a:spLocks noGrp="1"/>
          </p:cNvSpPr>
          <p:nvPr>
            <p:ph idx="1"/>
          </p:nvPr>
        </p:nvSpPr>
        <p:spPr>
          <a:xfrm>
            <a:off x="457200" y="1417638"/>
            <a:ext cx="8229600" cy="4708525"/>
          </a:xfrm>
        </p:spPr>
        <p:txBody>
          <a:bodyPr>
            <a:normAutofit lnSpcReduction="10000"/>
          </a:bodyPr>
          <a:lstStyle/>
          <a:p>
            <a:r>
              <a:rPr lang="en-GB" dirty="0">
                <a:latin typeface="Sassoon Penpals" panose="02000400000000000000" pitchFamily="50" charset="0"/>
              </a:rPr>
              <a:t>Spellings – we will be looking at a set of every day words each week which the children will work on in class. </a:t>
            </a:r>
          </a:p>
          <a:p>
            <a:pPr marL="0" indent="0">
              <a:buNone/>
            </a:pPr>
            <a:endParaRPr lang="en-GB" dirty="0">
              <a:latin typeface="Sassoon Penpals" panose="02000400000000000000" pitchFamily="50" charset="0"/>
            </a:endParaRPr>
          </a:p>
          <a:p>
            <a:r>
              <a:rPr lang="en-GB" dirty="0">
                <a:latin typeface="Sassoon Penpals" panose="02000400000000000000" pitchFamily="50" charset="0"/>
              </a:rPr>
              <a:t>Children will complete a spelling challenge the last week of the half term – applying them in sentences. </a:t>
            </a:r>
          </a:p>
          <a:p>
            <a:endParaRPr lang="en-GB" dirty="0">
              <a:latin typeface="Sassoon Penpals" panose="02000400000000000000" pitchFamily="50" charset="0"/>
            </a:endParaRPr>
          </a:p>
          <a:p>
            <a:r>
              <a:rPr lang="en-GB" dirty="0">
                <a:latin typeface="Sassoon Penpals" panose="02000400000000000000" pitchFamily="50" charset="0"/>
              </a:rPr>
              <a:t>To be working at expected at the end of the year they must be able to spell </a:t>
            </a:r>
            <a:r>
              <a:rPr lang="en-GB" b="1" dirty="0">
                <a:latin typeface="Sassoon Penpals" panose="02000400000000000000" pitchFamily="50" charset="0"/>
              </a:rPr>
              <a:t>most </a:t>
            </a:r>
            <a:r>
              <a:rPr lang="en-GB" dirty="0">
                <a:latin typeface="Sassoon Penpals" panose="02000400000000000000" pitchFamily="50" charset="0"/>
              </a:rPr>
              <a:t>of the Year 2 every day words.</a:t>
            </a:r>
          </a:p>
          <a:p>
            <a:endParaRPr lang="en-GB" dirty="0"/>
          </a:p>
        </p:txBody>
      </p:sp>
      <p:pic>
        <p:nvPicPr>
          <p:cNvPr id="4" name="Picture 3">
            <a:extLst>
              <a:ext uri="{FF2B5EF4-FFF2-40B4-BE49-F238E27FC236}">
                <a16:creationId xmlns:a16="http://schemas.microsoft.com/office/drawing/2014/main" id="{16FE8646-5CAE-48DD-A908-64355ADF7E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227541"/>
            <a:ext cx="2290906" cy="1008592"/>
          </a:xfrm>
          <a:prstGeom prst="rect">
            <a:avLst/>
          </a:prstGeom>
        </p:spPr>
      </p:pic>
    </p:spTree>
    <p:extLst>
      <p:ext uri="{BB962C8B-B14F-4D97-AF65-F5344CB8AC3E}">
        <p14:creationId xmlns:p14="http://schemas.microsoft.com/office/powerpoint/2010/main" val="1901204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F766-7ED3-4F73-A011-242D4E4751C6}"/>
              </a:ext>
            </a:extLst>
          </p:cNvPr>
          <p:cNvSpPr>
            <a:spLocks noGrp="1"/>
          </p:cNvSpPr>
          <p:nvPr>
            <p:ph type="title"/>
          </p:nvPr>
        </p:nvSpPr>
        <p:spPr>
          <a:xfrm>
            <a:off x="433208" y="-44439"/>
            <a:ext cx="8229600" cy="1143000"/>
          </a:xfrm>
        </p:spPr>
        <p:txBody>
          <a:bodyPr/>
          <a:lstStyle/>
          <a:p>
            <a:r>
              <a:rPr lang="en-GB" b="1" dirty="0">
                <a:latin typeface="Sassoon Penpals" panose="02000400000000000000" pitchFamily="50" charset="0"/>
              </a:rPr>
              <a:t>Home Learning</a:t>
            </a:r>
          </a:p>
        </p:txBody>
      </p:sp>
      <p:sp>
        <p:nvSpPr>
          <p:cNvPr id="3" name="Content Placeholder 2">
            <a:extLst>
              <a:ext uri="{FF2B5EF4-FFF2-40B4-BE49-F238E27FC236}">
                <a16:creationId xmlns:a16="http://schemas.microsoft.com/office/drawing/2014/main" id="{F9743EEA-DBAE-4970-8987-718AB2CB2041}"/>
              </a:ext>
            </a:extLst>
          </p:cNvPr>
          <p:cNvSpPr>
            <a:spLocks noGrp="1"/>
          </p:cNvSpPr>
          <p:nvPr>
            <p:ph idx="1"/>
          </p:nvPr>
        </p:nvSpPr>
        <p:spPr>
          <a:xfrm>
            <a:off x="222084" y="764704"/>
            <a:ext cx="8454372" cy="5141168"/>
          </a:xfrm>
        </p:spPr>
        <p:txBody>
          <a:bodyPr>
            <a:normAutofit/>
          </a:bodyPr>
          <a:lstStyle/>
          <a:p>
            <a:pPr marL="0" indent="0">
              <a:buNone/>
            </a:pPr>
            <a:r>
              <a:rPr lang="en-GB" dirty="0">
                <a:latin typeface="Sassoon Penpals" panose="02000400000000000000" pitchFamily="50" charset="0"/>
              </a:rPr>
              <a:t>Children in Year 2 are expected to:</a:t>
            </a:r>
          </a:p>
          <a:p>
            <a:r>
              <a:rPr lang="en-GB" dirty="0">
                <a:latin typeface="Sassoon Penpals" panose="02000400000000000000" pitchFamily="50" charset="0"/>
              </a:rPr>
              <a:t>read three or more times a week &amp; record in reading record</a:t>
            </a:r>
          </a:p>
          <a:p>
            <a:r>
              <a:rPr lang="en-GB" dirty="0" err="1">
                <a:latin typeface="Sassoon Penpals" panose="02000400000000000000" pitchFamily="50" charset="0"/>
              </a:rPr>
              <a:t>Spellits</a:t>
            </a:r>
            <a:r>
              <a:rPr lang="en-GB" dirty="0">
                <a:latin typeface="Sassoon Penpals" panose="02000400000000000000" pitchFamily="50" charset="0"/>
              </a:rPr>
              <a:t> – set of 15 spellings (half termly)</a:t>
            </a:r>
          </a:p>
          <a:p>
            <a:r>
              <a:rPr lang="en-GB" dirty="0">
                <a:latin typeface="Sassoon Penpals" panose="02000400000000000000" pitchFamily="50" charset="0"/>
              </a:rPr>
              <a:t>Support learning of key instant recall Maths facts</a:t>
            </a:r>
          </a:p>
          <a:p>
            <a:r>
              <a:rPr lang="en-GB" dirty="0">
                <a:latin typeface="Sassoon Penpals" panose="02000400000000000000" pitchFamily="50" charset="0"/>
              </a:rPr>
              <a:t>Home Learning grid (on website)</a:t>
            </a:r>
          </a:p>
          <a:p>
            <a:r>
              <a:rPr lang="en-GB" dirty="0">
                <a:latin typeface="Sassoon Penpals" panose="02000400000000000000" pitchFamily="50" charset="0"/>
              </a:rPr>
              <a:t>Written reading comprehension from Spring Term</a:t>
            </a:r>
            <a:endParaRPr lang="en-GB" dirty="0">
              <a:latin typeface="Comic Sans MS" panose="030F0702030302020204" pitchFamily="66" charset="0"/>
            </a:endParaRPr>
          </a:p>
        </p:txBody>
      </p:sp>
      <p:pic>
        <p:nvPicPr>
          <p:cNvPr id="4" name="Picture 3">
            <a:extLst>
              <a:ext uri="{FF2B5EF4-FFF2-40B4-BE49-F238E27FC236}">
                <a16:creationId xmlns:a16="http://schemas.microsoft.com/office/drawing/2014/main" id="{4C4436D4-5CF4-4652-97F8-DBDBA22D26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8344" y="2069023"/>
            <a:ext cx="1134632" cy="1874893"/>
          </a:xfrm>
          <a:prstGeom prst="rect">
            <a:avLst/>
          </a:prstGeom>
        </p:spPr>
      </p:pic>
      <p:pic>
        <p:nvPicPr>
          <p:cNvPr id="5" name="Picture 4">
            <a:extLst>
              <a:ext uri="{FF2B5EF4-FFF2-40B4-BE49-F238E27FC236}">
                <a16:creationId xmlns:a16="http://schemas.microsoft.com/office/drawing/2014/main" id="{FCF41073-A9C5-4127-AEB0-C56705569549}"/>
              </a:ext>
            </a:extLst>
          </p:cNvPr>
          <p:cNvPicPr>
            <a:picLocks noChangeAspect="1"/>
          </p:cNvPicPr>
          <p:nvPr/>
        </p:nvPicPr>
        <p:blipFill>
          <a:blip r:embed="rId4"/>
          <a:stretch>
            <a:fillRect/>
          </a:stretch>
        </p:blipFill>
        <p:spPr>
          <a:xfrm>
            <a:off x="611560" y="4293096"/>
            <a:ext cx="3552928" cy="2387947"/>
          </a:xfrm>
          <a:prstGeom prst="rect">
            <a:avLst/>
          </a:prstGeom>
        </p:spPr>
      </p:pic>
      <p:pic>
        <p:nvPicPr>
          <p:cNvPr id="6" name="Picture 5">
            <a:extLst>
              <a:ext uri="{FF2B5EF4-FFF2-40B4-BE49-F238E27FC236}">
                <a16:creationId xmlns:a16="http://schemas.microsoft.com/office/drawing/2014/main" id="{492114CC-34AF-428E-B839-C4791C062A65}"/>
              </a:ext>
            </a:extLst>
          </p:cNvPr>
          <p:cNvPicPr>
            <a:picLocks noChangeAspect="1"/>
          </p:cNvPicPr>
          <p:nvPr/>
        </p:nvPicPr>
        <p:blipFill>
          <a:blip r:embed="rId5"/>
          <a:stretch>
            <a:fillRect/>
          </a:stretch>
        </p:blipFill>
        <p:spPr>
          <a:xfrm>
            <a:off x="4435491" y="4348488"/>
            <a:ext cx="3736909" cy="2294655"/>
          </a:xfrm>
          <a:prstGeom prst="rect">
            <a:avLst/>
          </a:prstGeom>
        </p:spPr>
      </p:pic>
    </p:spTree>
    <p:extLst>
      <p:ext uri="{BB962C8B-B14F-4D97-AF65-F5344CB8AC3E}">
        <p14:creationId xmlns:p14="http://schemas.microsoft.com/office/powerpoint/2010/main" val="4242857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349D-9A2E-489B-9A8C-BD5CC8CDFA61}"/>
              </a:ext>
            </a:extLst>
          </p:cNvPr>
          <p:cNvSpPr>
            <a:spLocks noGrp="1"/>
          </p:cNvSpPr>
          <p:nvPr>
            <p:ph type="title"/>
          </p:nvPr>
        </p:nvSpPr>
        <p:spPr/>
        <p:txBody>
          <a:bodyPr/>
          <a:lstStyle/>
          <a:p>
            <a:r>
              <a:rPr lang="en-GB" b="1" dirty="0">
                <a:latin typeface="Sassoon Penpals" panose="02000400000000000000" pitchFamily="50" charset="0"/>
              </a:rPr>
              <a:t>Casey’s Crew</a:t>
            </a:r>
          </a:p>
        </p:txBody>
      </p:sp>
      <p:sp>
        <p:nvSpPr>
          <p:cNvPr id="3" name="Content Placeholder 2">
            <a:extLst>
              <a:ext uri="{FF2B5EF4-FFF2-40B4-BE49-F238E27FC236}">
                <a16:creationId xmlns:a16="http://schemas.microsoft.com/office/drawing/2014/main" id="{7482A489-B9FC-40F7-8646-A3E44AEDB8BE}"/>
              </a:ext>
            </a:extLst>
          </p:cNvPr>
          <p:cNvSpPr>
            <a:spLocks noGrp="1"/>
          </p:cNvSpPr>
          <p:nvPr>
            <p:ph idx="1"/>
          </p:nvPr>
        </p:nvSpPr>
        <p:spPr>
          <a:xfrm>
            <a:off x="179512" y="1600200"/>
            <a:ext cx="8964488" cy="4525963"/>
          </a:xfrm>
        </p:spPr>
        <p:txBody>
          <a:bodyPr>
            <a:normAutofit fontScale="25000" lnSpcReduction="20000"/>
          </a:bodyPr>
          <a:lstStyle/>
          <a:p>
            <a:r>
              <a:rPr lang="en-GB" sz="11200" dirty="0">
                <a:latin typeface="Sassoon Penpals" panose="02000400000000000000" pitchFamily="50" charset="0"/>
              </a:rPr>
              <a:t>Children in Year 2 can apply to be a member of Casey’s crew to help look after others on the playground during lunchtimes and playtimes. </a:t>
            </a:r>
          </a:p>
          <a:p>
            <a:endParaRPr lang="en-GB" sz="11200" dirty="0">
              <a:latin typeface="Sassoon Penpals" panose="02000400000000000000" pitchFamily="50" charset="0"/>
            </a:endParaRPr>
          </a:p>
          <a:p>
            <a:r>
              <a:rPr lang="en-GB" sz="11200" dirty="0">
                <a:latin typeface="Sassoon Penpals" panose="02000400000000000000" pitchFamily="50" charset="0"/>
              </a:rPr>
              <a:t>Children complete application form</a:t>
            </a:r>
          </a:p>
          <a:p>
            <a:endParaRPr lang="en-GB" sz="11200" dirty="0">
              <a:latin typeface="Sassoon Penpals" panose="02000400000000000000" pitchFamily="50" charset="0"/>
            </a:endParaRPr>
          </a:p>
          <a:p>
            <a:r>
              <a:rPr lang="en-GB" sz="11200" dirty="0">
                <a:latin typeface="Sassoon Penpals" panose="02000400000000000000" pitchFamily="50" charset="0"/>
              </a:rPr>
              <a:t>Training and regular check ins </a:t>
            </a:r>
          </a:p>
          <a:p>
            <a:endParaRPr lang="en-GB" sz="11200" dirty="0">
              <a:latin typeface="Sassoon Penpals" panose="02000400000000000000" pitchFamily="50" charset="0"/>
            </a:endParaRPr>
          </a:p>
          <a:p>
            <a:r>
              <a:rPr lang="en-GB" sz="11200" dirty="0">
                <a:latin typeface="Sassoon Penpals" panose="02000400000000000000" pitchFamily="50" charset="0"/>
              </a:rPr>
              <a:t>Applications have been sent home this week.  If your child is interested, please take time to talk about making a commitment and taking a real pride in completing their application.</a:t>
            </a:r>
          </a:p>
          <a:p>
            <a:endParaRPr lang="en-GB" sz="11200" dirty="0">
              <a:latin typeface="Sassoon Penpals" panose="02000400000000000000" pitchFamily="50" charset="0"/>
            </a:endParaRPr>
          </a:p>
          <a:p>
            <a:r>
              <a:rPr lang="en-GB" sz="11200" dirty="0">
                <a:latin typeface="Sassoon Penpals" panose="02000400000000000000" pitchFamily="50" charset="0"/>
              </a:rPr>
              <a:t>Return applications by Tuesday 22</a:t>
            </a:r>
            <a:r>
              <a:rPr lang="en-GB" sz="11200" baseline="30000" dirty="0">
                <a:latin typeface="Sassoon Penpals" panose="02000400000000000000" pitchFamily="50" charset="0"/>
              </a:rPr>
              <a:t>nd</a:t>
            </a:r>
            <a:r>
              <a:rPr lang="en-GB" sz="11200" dirty="0">
                <a:latin typeface="Sassoon Penpals" panose="02000400000000000000" pitchFamily="50" charset="0"/>
              </a:rPr>
              <a:t> September.</a:t>
            </a:r>
          </a:p>
          <a:p>
            <a:pPr marL="0" indent="0">
              <a:buNone/>
            </a:pPr>
            <a:endParaRPr lang="en-GB" dirty="0">
              <a:latin typeface="Comic Sans MS" panose="030F0702030302020204" pitchFamily="66" charset="0"/>
            </a:endParaRPr>
          </a:p>
        </p:txBody>
      </p:sp>
      <p:grpSp>
        <p:nvGrpSpPr>
          <p:cNvPr id="4" name="Group 15">
            <a:extLst>
              <a:ext uri="{FF2B5EF4-FFF2-40B4-BE49-F238E27FC236}">
                <a16:creationId xmlns:a16="http://schemas.microsoft.com/office/drawing/2014/main" id="{DE20628E-835E-4C65-A456-F36680F2A98B}"/>
              </a:ext>
            </a:extLst>
          </p:cNvPr>
          <p:cNvGrpSpPr>
            <a:grpSpLocks/>
          </p:cNvGrpSpPr>
          <p:nvPr/>
        </p:nvGrpSpPr>
        <p:grpSpPr bwMode="auto">
          <a:xfrm>
            <a:off x="179512" y="0"/>
            <a:ext cx="1152128" cy="1417638"/>
            <a:chOff x="0" y="0"/>
            <a:chExt cx="2382592" cy="3258355"/>
          </a:xfrm>
        </p:grpSpPr>
        <p:pic>
          <p:nvPicPr>
            <p:cNvPr id="5" name="Picture 8" descr="P:\Vision Values\vision-value coloured pics\Conker_Relaxed.PNG">
              <a:extLst>
                <a:ext uri="{FF2B5EF4-FFF2-40B4-BE49-F238E27FC236}">
                  <a16:creationId xmlns:a16="http://schemas.microsoft.com/office/drawing/2014/main" id="{E39C19BB-E1FB-4888-8C90-BADB03C2ED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82592" cy="325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Image result for cartoon book">
              <a:extLst>
                <a:ext uri="{FF2B5EF4-FFF2-40B4-BE49-F238E27FC236}">
                  <a16:creationId xmlns:a16="http://schemas.microsoft.com/office/drawing/2014/main" id="{2073A146-62A7-453E-9BB6-10FC8D9FAC9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92" y="1970467"/>
              <a:ext cx="1068946" cy="1017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a:extLst>
              <a:ext uri="{FF2B5EF4-FFF2-40B4-BE49-F238E27FC236}">
                <a16:creationId xmlns:a16="http://schemas.microsoft.com/office/drawing/2014/main" id="{B617C20F-B89B-4E0C-983E-0457B33AD3DB}"/>
              </a:ext>
            </a:extLst>
          </p:cNvPr>
          <p:cNvPicPr>
            <a:picLocks noChangeAspect="1"/>
          </p:cNvPicPr>
          <p:nvPr/>
        </p:nvPicPr>
        <p:blipFill>
          <a:blip r:embed="rId5"/>
          <a:stretch>
            <a:fillRect/>
          </a:stretch>
        </p:blipFill>
        <p:spPr>
          <a:xfrm>
            <a:off x="7477176" y="2592666"/>
            <a:ext cx="1466688" cy="1672668"/>
          </a:xfrm>
          <a:prstGeom prst="rect">
            <a:avLst/>
          </a:prstGeom>
        </p:spPr>
      </p:pic>
    </p:spTree>
    <p:extLst>
      <p:ext uri="{BB962C8B-B14F-4D97-AF65-F5344CB8AC3E}">
        <p14:creationId xmlns:p14="http://schemas.microsoft.com/office/powerpoint/2010/main" val="2972856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120B-2F84-4D84-B2C4-1DA9730ABC5B}"/>
              </a:ext>
            </a:extLst>
          </p:cNvPr>
          <p:cNvSpPr>
            <a:spLocks noGrp="1"/>
          </p:cNvSpPr>
          <p:nvPr>
            <p:ph type="title"/>
          </p:nvPr>
        </p:nvSpPr>
        <p:spPr/>
        <p:txBody>
          <a:bodyPr/>
          <a:lstStyle/>
          <a:p>
            <a:r>
              <a:rPr lang="en-GB" b="1" dirty="0">
                <a:latin typeface="Sassoon Penpals" panose="02000400000000000000" pitchFamily="50" charset="0"/>
              </a:rPr>
              <a:t>School Council</a:t>
            </a:r>
          </a:p>
        </p:txBody>
      </p:sp>
      <p:sp>
        <p:nvSpPr>
          <p:cNvPr id="3" name="Content Placeholder 2">
            <a:extLst>
              <a:ext uri="{FF2B5EF4-FFF2-40B4-BE49-F238E27FC236}">
                <a16:creationId xmlns:a16="http://schemas.microsoft.com/office/drawing/2014/main" id="{1FC7A1ED-DBFE-46A8-A311-FCA9F120A6D7}"/>
              </a:ext>
            </a:extLst>
          </p:cNvPr>
          <p:cNvSpPr>
            <a:spLocks noGrp="1"/>
          </p:cNvSpPr>
          <p:nvPr>
            <p:ph idx="1"/>
          </p:nvPr>
        </p:nvSpPr>
        <p:spPr>
          <a:xfrm>
            <a:off x="251520" y="2103437"/>
            <a:ext cx="8229600" cy="4525963"/>
          </a:xfrm>
        </p:spPr>
        <p:txBody>
          <a:bodyPr/>
          <a:lstStyle/>
          <a:p>
            <a:r>
              <a:rPr lang="en-GB" dirty="0">
                <a:latin typeface="Sassoon Penpals" panose="02000400000000000000" pitchFamily="50" charset="0"/>
              </a:rPr>
              <a:t>Year 2 invited to join the School Council.</a:t>
            </a:r>
          </a:p>
          <a:p>
            <a:r>
              <a:rPr lang="en-GB" dirty="0">
                <a:latin typeface="Sassoon Penpals" panose="02000400000000000000" pitchFamily="50" charset="0"/>
              </a:rPr>
              <a:t>2 pupils chosen from Elm and 2 from Beech.</a:t>
            </a:r>
          </a:p>
          <a:p>
            <a:r>
              <a:rPr lang="en-GB" dirty="0">
                <a:latin typeface="Sassoon Penpals" panose="02000400000000000000" pitchFamily="50" charset="0"/>
              </a:rPr>
              <a:t>Prepare a short speech explaining why they would like to be a representative and what qualities they have.</a:t>
            </a:r>
          </a:p>
          <a:p>
            <a:r>
              <a:rPr lang="en-GB" dirty="0">
                <a:latin typeface="Sassoon Penpals" panose="02000400000000000000" pitchFamily="50" charset="0"/>
              </a:rPr>
              <a:t>Election process will begin after half-term</a:t>
            </a:r>
            <a:r>
              <a:rPr lang="en-GB" b="1" dirty="0">
                <a:latin typeface="Sassoon Penpals" panose="02000400000000000000" pitchFamily="50" charset="0"/>
              </a:rPr>
              <a:t>.</a:t>
            </a:r>
          </a:p>
        </p:txBody>
      </p:sp>
      <p:pic>
        <p:nvPicPr>
          <p:cNvPr id="4" name="Picture 3">
            <a:extLst>
              <a:ext uri="{FF2B5EF4-FFF2-40B4-BE49-F238E27FC236}">
                <a16:creationId xmlns:a16="http://schemas.microsoft.com/office/drawing/2014/main" id="{4D989615-0979-4C2D-823B-12F42AF4AB8B}"/>
              </a:ext>
            </a:extLst>
          </p:cNvPr>
          <p:cNvPicPr>
            <a:picLocks noChangeAspect="1"/>
          </p:cNvPicPr>
          <p:nvPr/>
        </p:nvPicPr>
        <p:blipFill>
          <a:blip r:embed="rId3"/>
          <a:stretch>
            <a:fillRect/>
          </a:stretch>
        </p:blipFill>
        <p:spPr>
          <a:xfrm>
            <a:off x="6723085" y="-7838"/>
            <a:ext cx="2428875" cy="1876425"/>
          </a:xfrm>
          <a:prstGeom prst="rect">
            <a:avLst/>
          </a:prstGeom>
        </p:spPr>
      </p:pic>
    </p:spTree>
    <p:extLst>
      <p:ext uri="{BB962C8B-B14F-4D97-AF65-F5344CB8AC3E}">
        <p14:creationId xmlns:p14="http://schemas.microsoft.com/office/powerpoint/2010/main" val="270353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EC6296-EB4F-4E00-AB08-56E3983E1F93}"/>
              </a:ext>
            </a:extLst>
          </p:cNvPr>
          <p:cNvSpPr txBox="1">
            <a:spLocks/>
          </p:cNvSpPr>
          <p:nvPr/>
        </p:nvSpPr>
        <p:spPr>
          <a:xfrm>
            <a:off x="1187624" y="368396"/>
            <a:ext cx="6264696" cy="1044380"/>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GB" sz="4000" b="1" i="0" u="sng" strike="noStrike" kern="1200" cap="none" spc="0" normalizeH="0" baseline="0" noProof="0" dirty="0">
                <a:ln>
                  <a:noFill/>
                </a:ln>
                <a:solidFill>
                  <a:prstClr val="black"/>
                </a:solidFill>
                <a:effectLst/>
                <a:uLnTx/>
                <a:uFillTx/>
                <a:latin typeface="Sassoon Penpals" panose="02000400000000000000" pitchFamily="50" charset="0"/>
                <a:ea typeface="+mj-ea"/>
                <a:cs typeface="+mj-cs"/>
              </a:rPr>
              <a:t>Working Together</a:t>
            </a:r>
          </a:p>
        </p:txBody>
      </p:sp>
      <p:pic>
        <p:nvPicPr>
          <p:cNvPr id="4" name="Picture 3">
            <a:extLst>
              <a:ext uri="{FF2B5EF4-FFF2-40B4-BE49-F238E27FC236}">
                <a16:creationId xmlns:a16="http://schemas.microsoft.com/office/drawing/2014/main" id="{CCC528C5-98C4-47D2-AD8A-AE2B0A83F645}"/>
              </a:ext>
            </a:extLst>
          </p:cNvPr>
          <p:cNvPicPr>
            <a:picLocks noChangeAspect="1"/>
          </p:cNvPicPr>
          <p:nvPr/>
        </p:nvPicPr>
        <p:blipFill>
          <a:blip r:embed="rId3"/>
          <a:stretch>
            <a:fillRect/>
          </a:stretch>
        </p:blipFill>
        <p:spPr>
          <a:xfrm>
            <a:off x="6732240" y="4077072"/>
            <a:ext cx="2054530" cy="2121592"/>
          </a:xfrm>
          <a:prstGeom prst="rect">
            <a:avLst/>
          </a:prstGeom>
        </p:spPr>
      </p:pic>
      <p:sp>
        <p:nvSpPr>
          <p:cNvPr id="6" name="Content Placeholder 2">
            <a:extLst>
              <a:ext uri="{FF2B5EF4-FFF2-40B4-BE49-F238E27FC236}">
                <a16:creationId xmlns:a16="http://schemas.microsoft.com/office/drawing/2014/main" id="{D8E65A17-2D83-0EF3-D6C2-CF0B6D7415F8}"/>
              </a:ext>
            </a:extLst>
          </p:cNvPr>
          <p:cNvSpPr txBox="1">
            <a:spLocks/>
          </p:cNvSpPr>
          <p:nvPr/>
        </p:nvSpPr>
        <p:spPr>
          <a:xfrm>
            <a:off x="251520" y="1340769"/>
            <a:ext cx="8229600" cy="528863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3200" dirty="0">
                <a:latin typeface="Sassoon Penpals" panose="02000400000000000000" pitchFamily="50" charset="0"/>
              </a:rPr>
              <a:t>Our door is always open.   Please feel free to approach either of us.</a:t>
            </a:r>
          </a:p>
          <a:p>
            <a:endParaRPr lang="en-GB" sz="3200" b="1" dirty="0">
              <a:latin typeface="Sassoon Penpals" panose="02000400000000000000" pitchFamily="50" charset="0"/>
            </a:endParaRPr>
          </a:p>
          <a:p>
            <a:r>
              <a:rPr lang="en-GB" sz="3200" b="1" dirty="0">
                <a:latin typeface="Sassoon Penpals" panose="02000400000000000000" pitchFamily="50" charset="0"/>
              </a:rPr>
              <a:t>Information will be shared on:</a:t>
            </a:r>
          </a:p>
          <a:p>
            <a:pPr lvl="1"/>
            <a:r>
              <a:rPr lang="en-GB" sz="2800" b="1" dirty="0">
                <a:latin typeface="Sassoon Penpals" panose="02000400000000000000" pitchFamily="50" charset="0"/>
              </a:rPr>
              <a:t>WEDUC</a:t>
            </a:r>
          </a:p>
          <a:p>
            <a:pPr lvl="1"/>
            <a:r>
              <a:rPr lang="en-GB" sz="2800" b="1" dirty="0">
                <a:latin typeface="Sassoon Penpals" panose="02000400000000000000" pitchFamily="50" charset="0"/>
              </a:rPr>
              <a:t>School website</a:t>
            </a:r>
          </a:p>
          <a:p>
            <a:pPr lvl="1"/>
            <a:r>
              <a:rPr lang="en-GB" sz="2800" b="1" dirty="0">
                <a:latin typeface="Sassoon Penpals" panose="02000400000000000000" pitchFamily="50" charset="0"/>
              </a:rPr>
              <a:t>Emails</a:t>
            </a:r>
          </a:p>
          <a:p>
            <a:pPr lvl="1"/>
            <a:r>
              <a:rPr lang="en-GB" sz="2800" b="1" dirty="0">
                <a:latin typeface="Sassoon Penpals" panose="02000400000000000000" pitchFamily="50" charset="0"/>
              </a:rPr>
              <a:t>Parents’ evening</a:t>
            </a:r>
          </a:p>
          <a:p>
            <a:pPr lvl="1"/>
            <a:r>
              <a:rPr lang="en-GB" sz="2800" b="1" dirty="0">
                <a:latin typeface="Sassoon Penpals" panose="02000400000000000000" pitchFamily="50" charset="0"/>
              </a:rPr>
              <a:t>Newsletters</a:t>
            </a:r>
          </a:p>
          <a:p>
            <a:pPr lvl="1"/>
            <a:r>
              <a:rPr lang="en-GB" sz="2800" b="1" dirty="0">
                <a:latin typeface="Sassoon Penpals" panose="02000400000000000000" pitchFamily="50" charset="0"/>
              </a:rPr>
              <a:t>Classroom windows</a:t>
            </a:r>
          </a:p>
          <a:p>
            <a:pPr lvl="1"/>
            <a:r>
              <a:rPr lang="en-GB" sz="2800" b="1" dirty="0">
                <a:latin typeface="Sassoon Penpals" panose="02000400000000000000" pitchFamily="50" charset="0"/>
              </a:rPr>
              <a:t>Notes in Reading diaries</a:t>
            </a:r>
          </a:p>
        </p:txBody>
      </p:sp>
    </p:spTree>
    <p:extLst>
      <p:ext uri="{BB962C8B-B14F-4D97-AF65-F5344CB8AC3E}">
        <p14:creationId xmlns:p14="http://schemas.microsoft.com/office/powerpoint/2010/main" val="3348696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7882</TotalTime>
  <Words>1258</Words>
  <Application>Microsoft Office PowerPoint</Application>
  <PresentationFormat>On-screen Show (4:3)</PresentationFormat>
  <Paragraphs>228</Paragraphs>
  <Slides>35</Slides>
  <Notes>35</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35</vt:i4>
      </vt:variant>
    </vt:vector>
  </HeadingPairs>
  <TitlesOfParts>
    <vt:vector size="49" baseType="lpstr">
      <vt:lpstr>Aptos</vt:lpstr>
      <vt:lpstr>Arial</vt:lpstr>
      <vt:lpstr>Arial Black</vt:lpstr>
      <vt:lpstr>Calibri</vt:lpstr>
      <vt:lpstr>Calibri Light</vt:lpstr>
      <vt:lpstr>Comic Sans MS</vt:lpstr>
      <vt:lpstr>Sassoon Penpals</vt:lpstr>
      <vt:lpstr>SassoonCRInfant</vt:lpstr>
      <vt:lpstr>SassoonPrimaryInfant</vt:lpstr>
      <vt:lpstr>Office Theme</vt:lpstr>
      <vt:lpstr>1_Office Theme</vt:lpstr>
      <vt:lpstr>3_Office Theme</vt:lpstr>
      <vt:lpstr>4_Office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Each term we will focus on a different character.</vt:lpstr>
      <vt:lpstr>PowerPoint Presentation</vt:lpstr>
      <vt:lpstr>PowerPoint Presentation</vt:lpstr>
      <vt:lpstr>Topics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Reading Comprehension</vt:lpstr>
      <vt:lpstr>PowerPoint Presentation</vt:lpstr>
      <vt:lpstr>Maths</vt:lpstr>
      <vt:lpstr>Maths – Proving deeper understanding</vt:lpstr>
      <vt:lpstr>PowerPoint Presentation</vt:lpstr>
      <vt:lpstr>PowerPoint Presentation</vt:lpstr>
      <vt:lpstr>Maths</vt:lpstr>
      <vt:lpstr>PowerPoint Presentation</vt:lpstr>
      <vt:lpstr>Maths Expectations in Year 2</vt:lpstr>
      <vt:lpstr>PowerPoint Presentation</vt:lpstr>
      <vt:lpstr>PowerPoint Presentation</vt:lpstr>
      <vt:lpstr>PowerPoint Presentation</vt:lpstr>
      <vt:lpstr>PowerPoint Presentation</vt:lpstr>
      <vt:lpstr>Spellings</vt:lpstr>
      <vt:lpstr>Home Learning</vt:lpstr>
      <vt:lpstr>Casey’s Crew</vt:lpstr>
      <vt:lpstr>School Council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dc:creator>
  <cp:lastModifiedBy>Miriam Davies</cp:lastModifiedBy>
  <cp:revision>196</cp:revision>
  <cp:lastPrinted>2026-09-17T10:49:34Z</cp:lastPrinted>
  <dcterms:created xsi:type="dcterms:W3CDTF">2019-05-06T15:11:20Z</dcterms:created>
  <dcterms:modified xsi:type="dcterms:W3CDTF">2026-09-21T10:37:12Z</dcterms:modified>
</cp:coreProperties>
</file>