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8" r:id="rId2"/>
    <p:sldId id="295" r:id="rId3"/>
    <p:sldId id="288" r:id="rId4"/>
    <p:sldId id="289" r:id="rId5"/>
    <p:sldId id="310" r:id="rId6"/>
    <p:sldId id="312" r:id="rId7"/>
    <p:sldId id="314" r:id="rId8"/>
    <p:sldId id="300" r:id="rId9"/>
    <p:sldId id="286" r:id="rId10"/>
    <p:sldId id="311" r:id="rId11"/>
    <p:sldId id="307" r:id="rId12"/>
    <p:sldId id="315" r:id="rId13"/>
    <p:sldId id="264" r:id="rId14"/>
    <p:sldId id="291" r:id="rId15"/>
    <p:sldId id="318" r:id="rId16"/>
    <p:sldId id="302" r:id="rId17"/>
    <p:sldId id="294" r:id="rId18"/>
    <p:sldId id="303" r:id="rId19"/>
    <p:sldId id="270" r:id="rId20"/>
    <p:sldId id="265" r:id="rId21"/>
    <p:sldId id="317" r:id="rId22"/>
    <p:sldId id="321" r:id="rId23"/>
    <p:sldId id="293" r:id="rId24"/>
    <p:sldId id="284" r:id="rId25"/>
    <p:sldId id="301" r:id="rId26"/>
    <p:sldId id="304" r:id="rId27"/>
    <p:sldId id="319" r:id="rId28"/>
    <p:sldId id="305" r:id="rId29"/>
    <p:sldId id="320" r:id="rId30"/>
    <p:sldId id="282" r:id="rId31"/>
    <p:sldId id="26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86085" autoAdjust="0"/>
  </p:normalViewPr>
  <p:slideViewPr>
    <p:cSldViewPr>
      <p:cViewPr varScale="1">
        <p:scale>
          <a:sx n="71" d="100"/>
          <a:sy n="71" d="100"/>
        </p:scale>
        <p:origin x="1776"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B7568-39CE-4A7F-9326-FA0829375574}" type="datetimeFigureOut">
              <a:rPr lang="en-GB" smtClean="0"/>
              <a:t>21/09/2026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125385-247F-4A35-A414-A23C5CACF024}" type="slidenum">
              <a:rPr lang="en-GB" smtClean="0"/>
              <a:t>‹#›</a:t>
            </a:fld>
            <a:endParaRPr lang="en-GB"/>
          </a:p>
        </p:txBody>
      </p:sp>
    </p:spTree>
    <p:extLst>
      <p:ext uri="{BB962C8B-B14F-4D97-AF65-F5344CB8AC3E}">
        <p14:creationId xmlns:p14="http://schemas.microsoft.com/office/powerpoint/2010/main" val="330595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3</a:t>
            </a:fld>
            <a:endParaRPr lang="en-GB"/>
          </a:p>
        </p:txBody>
      </p:sp>
    </p:spTree>
    <p:extLst>
      <p:ext uri="{BB962C8B-B14F-4D97-AF65-F5344CB8AC3E}">
        <p14:creationId xmlns:p14="http://schemas.microsoft.com/office/powerpoint/2010/main" val="923035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7</a:t>
            </a:fld>
            <a:endParaRPr lang="en-GB"/>
          </a:p>
        </p:txBody>
      </p:sp>
    </p:spTree>
    <p:extLst>
      <p:ext uri="{BB962C8B-B14F-4D97-AF65-F5344CB8AC3E}">
        <p14:creationId xmlns:p14="http://schemas.microsoft.com/office/powerpoint/2010/main" val="2080177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Arial" panose="020B0604020202020204" pitchFamily="34" charset="0"/>
              <a:buNone/>
            </a:pPr>
            <a:endParaRPr lang="en-GB" sz="1800" dirty="0"/>
          </a:p>
        </p:txBody>
      </p:sp>
      <p:sp>
        <p:nvSpPr>
          <p:cNvPr id="4" name="Slide Number Placeholder 3"/>
          <p:cNvSpPr>
            <a:spLocks noGrp="1"/>
          </p:cNvSpPr>
          <p:nvPr>
            <p:ph type="sldNum" sz="quarter" idx="10"/>
          </p:nvPr>
        </p:nvSpPr>
        <p:spPr/>
        <p:txBody>
          <a:bodyPr/>
          <a:lstStyle/>
          <a:p>
            <a:fld id="{7EDF1E58-2B56-46B4-AA18-EFFA6AB86221}" type="slidenum">
              <a:rPr lang="en-GB" smtClean="0"/>
              <a:t>8</a:t>
            </a:fld>
            <a:endParaRPr lang="en-GB"/>
          </a:p>
        </p:txBody>
      </p:sp>
    </p:spTree>
    <p:extLst>
      <p:ext uri="{BB962C8B-B14F-4D97-AF65-F5344CB8AC3E}">
        <p14:creationId xmlns:p14="http://schemas.microsoft.com/office/powerpoint/2010/main" val="3921084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10</a:t>
            </a:fld>
            <a:endParaRPr lang="en-GB"/>
          </a:p>
        </p:txBody>
      </p:sp>
    </p:spTree>
    <p:extLst>
      <p:ext uri="{BB962C8B-B14F-4D97-AF65-F5344CB8AC3E}">
        <p14:creationId xmlns:p14="http://schemas.microsoft.com/office/powerpoint/2010/main" val="4158997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latin typeface="Comic Sans MS" panose="030F0702030302020204" pitchFamily="66" charset="0"/>
            </a:endParaRPr>
          </a:p>
          <a:p>
            <a:endParaRPr lang="en-GB" sz="16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388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14</a:t>
            </a:fld>
            <a:endParaRPr lang="en-GB"/>
          </a:p>
        </p:txBody>
      </p:sp>
    </p:spTree>
    <p:extLst>
      <p:ext uri="{BB962C8B-B14F-4D97-AF65-F5344CB8AC3E}">
        <p14:creationId xmlns:p14="http://schemas.microsoft.com/office/powerpoint/2010/main" val="2988733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DF1E58-2B56-46B4-AA18-EFFA6AB86221}" type="slidenum">
              <a:rPr lang="en-GB" smtClean="0"/>
              <a:t>16</a:t>
            </a:fld>
            <a:endParaRPr lang="en-GB"/>
          </a:p>
        </p:txBody>
      </p:sp>
    </p:spTree>
    <p:extLst>
      <p:ext uri="{BB962C8B-B14F-4D97-AF65-F5344CB8AC3E}">
        <p14:creationId xmlns:p14="http://schemas.microsoft.com/office/powerpoint/2010/main" val="4151039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17</a:t>
            </a:fld>
            <a:endParaRPr lang="en-GB"/>
          </a:p>
        </p:txBody>
      </p:sp>
    </p:spTree>
    <p:extLst>
      <p:ext uri="{BB962C8B-B14F-4D97-AF65-F5344CB8AC3E}">
        <p14:creationId xmlns:p14="http://schemas.microsoft.com/office/powerpoint/2010/main" val="525863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got to be coherent and consistent size of handwriting. Spelling is a </a:t>
            </a:r>
            <a:r>
              <a:rPr lang="en-GB" b="1" u="sng" dirty="0"/>
              <a:t>big</a:t>
            </a:r>
            <a:r>
              <a:rPr lang="en-GB" dirty="0"/>
              <a:t> element, have to be phonetically plausible and Year 2 words spelt correctly.  They also need FS, CL and Qu marks consistently.</a:t>
            </a:r>
          </a:p>
          <a:p>
            <a:endParaRPr lang="en-GB" sz="1200" kern="1200" dirty="0">
              <a:solidFill>
                <a:schemeClr val="tx1"/>
              </a:solidFill>
              <a:effectLst/>
              <a:latin typeface="+mn-lt"/>
              <a:ea typeface="+mn-ea"/>
              <a:cs typeface="+mn-cs"/>
            </a:endParaRPr>
          </a:p>
          <a:p>
            <a:pPr marL="0" marR="0">
              <a:spcBef>
                <a:spcPts val="0"/>
              </a:spcBef>
              <a:spcAft>
                <a:spcPts val="0"/>
              </a:spcAft>
            </a:pPr>
            <a:r>
              <a:rPr lang="en-GB" sz="1800" dirty="0">
                <a:solidFill>
                  <a:srgbClr val="000000"/>
                </a:solidFill>
                <a:effectLst/>
                <a:latin typeface="Calibri" panose="020F0502020204030204" pitchFamily="34" charset="0"/>
              </a:rPr>
              <a:t>Children cannot sustain the rate of progress over two years to continue to be Greater depth. </a:t>
            </a:r>
          </a:p>
          <a:p>
            <a:pPr marL="0" marR="0">
              <a:spcBef>
                <a:spcPts val="0"/>
              </a:spcBef>
              <a:spcAft>
                <a:spcPts val="0"/>
              </a:spcAft>
            </a:pPr>
            <a:r>
              <a:rPr lang="en-GB" sz="1800" dirty="0">
                <a:solidFill>
                  <a:srgbClr val="000000"/>
                </a:solidFill>
                <a:effectLst/>
                <a:latin typeface="Calibri" panose="020F0502020204030204" pitchFamily="34" charset="0"/>
              </a:rPr>
              <a:t>Writing is the area where expectations increase the most from Year 1.  By the end of the year an expected year 2 writer should be able to write independently and coherently across a range of pieces.  Children’s stamina has to increase quite considerably.</a:t>
            </a:r>
          </a:p>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18</a:t>
            </a:fld>
            <a:endParaRPr lang="en-GB"/>
          </a:p>
        </p:txBody>
      </p:sp>
    </p:spTree>
    <p:extLst>
      <p:ext uri="{BB962C8B-B14F-4D97-AF65-F5344CB8AC3E}">
        <p14:creationId xmlns:p14="http://schemas.microsoft.com/office/powerpoint/2010/main" val="2673829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20</a:t>
            </a:fld>
            <a:endParaRPr lang="en-GB"/>
          </a:p>
        </p:txBody>
      </p:sp>
    </p:spTree>
    <p:extLst>
      <p:ext uri="{BB962C8B-B14F-4D97-AF65-F5344CB8AC3E}">
        <p14:creationId xmlns:p14="http://schemas.microsoft.com/office/powerpoint/2010/main" val="3565541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DF1E58-2B56-46B4-AA18-EFFA6AB86221}" type="slidenum">
              <a:rPr lang="en-GB" smtClean="0"/>
              <a:t>21</a:t>
            </a:fld>
            <a:endParaRPr lang="en-GB"/>
          </a:p>
        </p:txBody>
      </p:sp>
    </p:spTree>
    <p:extLst>
      <p:ext uri="{BB962C8B-B14F-4D97-AF65-F5344CB8AC3E}">
        <p14:creationId xmlns:p14="http://schemas.microsoft.com/office/powerpoint/2010/main" val="2386344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DF1E58-2B56-46B4-AA18-EFFA6AB86221}" type="slidenum">
              <a:rPr lang="en-GB" smtClean="0"/>
              <a:t>22</a:t>
            </a:fld>
            <a:endParaRPr lang="en-GB"/>
          </a:p>
        </p:txBody>
      </p:sp>
    </p:spTree>
    <p:extLst>
      <p:ext uri="{BB962C8B-B14F-4D97-AF65-F5344CB8AC3E}">
        <p14:creationId xmlns:p14="http://schemas.microsoft.com/office/powerpoint/2010/main" val="1627754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4779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DF1E58-2B56-46B4-AA18-EFFA6AB86221}" type="slidenum">
              <a:rPr lang="en-GB" smtClean="0"/>
              <a:t>25</a:t>
            </a:fld>
            <a:endParaRPr lang="en-GB"/>
          </a:p>
        </p:txBody>
      </p:sp>
    </p:spTree>
    <p:extLst>
      <p:ext uri="{BB962C8B-B14F-4D97-AF65-F5344CB8AC3E}">
        <p14:creationId xmlns:p14="http://schemas.microsoft.com/office/powerpoint/2010/main" val="1689358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30</a:t>
            </a:fld>
            <a:endParaRPr lang="en-GB"/>
          </a:p>
        </p:txBody>
      </p:sp>
    </p:spTree>
    <p:extLst>
      <p:ext uri="{BB962C8B-B14F-4D97-AF65-F5344CB8AC3E}">
        <p14:creationId xmlns:p14="http://schemas.microsoft.com/office/powerpoint/2010/main" val="770752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7794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556529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45019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51281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2D9F76F-D27C-4524-A8AE-D29868114731}"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858222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2D9F76F-D27C-4524-A8AE-D29868114731}"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866705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F76F-D27C-4524-A8AE-D29868114731}"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391768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0089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810564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116435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209625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3000">
              <a:schemeClr val="tx2">
                <a:lumMod val="40000"/>
                <a:lumOff val="60000"/>
              </a:schemeClr>
            </a:gs>
            <a:gs pos="100000">
              <a:schemeClr val="tx2">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9F76F-D27C-4524-A8AE-D29868114731}" type="datetimeFigureOut">
              <a:rPr lang="en-GB" smtClean="0"/>
              <a:t>21/09/2026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20037-EEB2-4C4E-8079-C9B63E6D00C7}" type="slidenum">
              <a:rPr lang="en-GB" smtClean="0"/>
              <a:t>‹#›</a:t>
            </a:fld>
            <a:endParaRPr lang="en-GB"/>
          </a:p>
        </p:txBody>
      </p:sp>
    </p:spTree>
    <p:extLst>
      <p:ext uri="{BB962C8B-B14F-4D97-AF65-F5344CB8AC3E}">
        <p14:creationId xmlns:p14="http://schemas.microsoft.com/office/powerpoint/2010/main" val="2560642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hyperlink" Target="https://pngimg.com/download/94578" TargetMode="External"/><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openclipart.org/detail/95431/star-by-artokem" TargetMode="External"/><Relationship Id="rId5" Type="http://schemas.openxmlformats.org/officeDocument/2006/relationships/image" Target="../media/image11.png"/><Relationship Id="rId4" Type="http://schemas.openxmlformats.org/officeDocument/2006/relationships/hyperlink" Target="https://pixabay.com/en/macro-marble-ball-sphere-ball-123730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hyperlink" Target="http://www.publicdomainfiles.com/show_file.php?id=13527699619616"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229600" cy="5832649"/>
          </a:xfrm>
          <a:noFill/>
          <a:scene3d>
            <a:camera prst="orthographicFront"/>
            <a:lightRig rig="threePt" dir="t"/>
          </a:scene3d>
          <a:sp3d>
            <a:bevelT/>
          </a:sp3d>
        </p:spPr>
        <p:txBody>
          <a:bodyPr>
            <a:normAutofit/>
          </a:bodyPr>
          <a:lstStyle/>
          <a:p>
            <a:pPr marL="0" indent="0" algn="ctr">
              <a:lnSpc>
                <a:spcPct val="150000"/>
              </a:lnSpc>
              <a:buNone/>
            </a:pPr>
            <a:r>
              <a:rPr lang="en-GB" sz="4800" dirty="0">
                <a:solidFill>
                  <a:schemeClr val="tx2">
                    <a:lumMod val="50000"/>
                  </a:schemeClr>
                </a:solidFill>
                <a:latin typeface="Sassoon Penpals" panose="02000400000000000000" pitchFamily="50" charset="0"/>
              </a:rPr>
              <a:t>Important Pieces of Elm Class</a:t>
            </a:r>
          </a:p>
          <a:p>
            <a:pPr marL="0" indent="0" algn="ctr">
              <a:buNone/>
            </a:pPr>
            <a:endParaRPr lang="en-GB" sz="3600" dirty="0">
              <a:solidFill>
                <a:schemeClr val="tx1">
                  <a:lumMod val="75000"/>
                  <a:lumOff val="25000"/>
                </a:schemeClr>
              </a:solidFill>
            </a:endParaRPr>
          </a:p>
          <a:p>
            <a:pPr marL="0" indent="0" algn="ctr">
              <a:buNone/>
            </a:pPr>
            <a:endParaRPr lang="en-GB" sz="6000" dirty="0">
              <a:solidFill>
                <a:schemeClr val="tx1">
                  <a:lumMod val="75000"/>
                  <a:lumOff val="25000"/>
                </a:schemeClr>
              </a:solidFill>
            </a:endParaRPr>
          </a:p>
          <a:p>
            <a:pPr marL="0" indent="0" algn="ctr">
              <a:buNone/>
            </a:pPr>
            <a:endParaRPr lang="en-GB" sz="6000" dirty="0">
              <a:solidFill>
                <a:schemeClr val="tx1">
                  <a:lumMod val="75000"/>
                  <a:lumOff val="25000"/>
                </a:schemeClr>
              </a:solidFill>
            </a:endParaRPr>
          </a:p>
          <a:p>
            <a:pPr marL="0" indent="0" algn="ctr">
              <a:buNone/>
            </a:pPr>
            <a:endParaRPr lang="en-GB" sz="6000" dirty="0">
              <a:solidFill>
                <a:schemeClr val="tx1">
                  <a:lumMod val="75000"/>
                  <a:lumOff val="25000"/>
                </a:schemeClr>
              </a:solidFill>
            </a:endParaRPr>
          </a:p>
          <a:p>
            <a:pPr marL="0" indent="0" algn="ctr">
              <a:buNone/>
            </a:pPr>
            <a:endParaRPr lang="en-GB" dirty="0"/>
          </a:p>
        </p:txBody>
      </p:sp>
      <p:pic>
        <p:nvPicPr>
          <p:cNvPr id="7" name="Picture 6">
            <a:extLst>
              <a:ext uri="{FF2B5EF4-FFF2-40B4-BE49-F238E27FC236}">
                <a16:creationId xmlns:a16="http://schemas.microsoft.com/office/drawing/2014/main" id="{193BEFE2-46D8-35BA-42C6-3FCCAC5E3689}"/>
              </a:ext>
            </a:extLst>
          </p:cNvPr>
          <p:cNvPicPr>
            <a:picLocks noChangeAspect="1"/>
          </p:cNvPicPr>
          <p:nvPr/>
        </p:nvPicPr>
        <p:blipFill>
          <a:blip r:embed="rId2"/>
          <a:stretch>
            <a:fillRect/>
          </a:stretch>
        </p:blipFill>
        <p:spPr>
          <a:xfrm>
            <a:off x="557470" y="413916"/>
            <a:ext cx="8049748" cy="6030167"/>
          </a:xfrm>
          <a:prstGeom prst="rect">
            <a:avLst/>
          </a:prstGeom>
        </p:spPr>
      </p:pic>
    </p:spTree>
    <p:extLst>
      <p:ext uri="{BB962C8B-B14F-4D97-AF65-F5344CB8AC3E}">
        <p14:creationId xmlns:p14="http://schemas.microsoft.com/office/powerpoint/2010/main" val="2762862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370D5A-CB63-4245-AF2F-1DF79084E3DE}"/>
              </a:ext>
            </a:extLst>
          </p:cNvPr>
          <p:cNvSpPr/>
          <p:nvPr/>
        </p:nvSpPr>
        <p:spPr>
          <a:xfrm>
            <a:off x="1835696" y="404664"/>
            <a:ext cx="5976664" cy="769441"/>
          </a:xfrm>
          <a:prstGeom prst="rect">
            <a:avLst/>
          </a:prstGeom>
        </p:spPr>
        <p:txBody>
          <a:bodyPr wrap="square">
            <a:spAutoFit/>
          </a:bodyPr>
          <a:lstStyle/>
          <a:p>
            <a:pPr algn="ctr"/>
            <a:r>
              <a:rPr lang="en-GB" sz="4400" u="sng" dirty="0">
                <a:solidFill>
                  <a:schemeClr val="tx2">
                    <a:lumMod val="50000"/>
                  </a:schemeClr>
                </a:solidFill>
                <a:latin typeface="Sassoon Penpals" panose="02000400000000000000" pitchFamily="50" charset="0"/>
              </a:rPr>
              <a:t>Adults in Elm</a:t>
            </a:r>
          </a:p>
        </p:txBody>
      </p:sp>
      <p:pic>
        <p:nvPicPr>
          <p:cNvPr id="6" name="Picture 5">
            <a:extLst>
              <a:ext uri="{FF2B5EF4-FFF2-40B4-BE49-F238E27FC236}">
                <a16:creationId xmlns:a16="http://schemas.microsoft.com/office/drawing/2014/main" id="{3C7E43D6-5B81-403A-A159-5C154D81C0E6}"/>
              </a:ext>
            </a:extLst>
          </p:cNvPr>
          <p:cNvPicPr>
            <a:picLocks noChangeAspect="1"/>
          </p:cNvPicPr>
          <p:nvPr/>
        </p:nvPicPr>
        <p:blipFill>
          <a:blip r:embed="rId2"/>
          <a:stretch>
            <a:fillRect/>
          </a:stretch>
        </p:blipFill>
        <p:spPr>
          <a:xfrm>
            <a:off x="6252014" y="1436630"/>
            <a:ext cx="2208418" cy="3127803"/>
          </a:xfrm>
          <a:prstGeom prst="rect">
            <a:avLst/>
          </a:prstGeom>
        </p:spPr>
      </p:pic>
      <p:pic>
        <p:nvPicPr>
          <p:cNvPr id="4" name="Picture 3">
            <a:extLst>
              <a:ext uri="{FF2B5EF4-FFF2-40B4-BE49-F238E27FC236}">
                <a16:creationId xmlns:a16="http://schemas.microsoft.com/office/drawing/2014/main" id="{1B5E9E3C-2CBE-7C7E-92A0-FC0E20A9B7B6}"/>
              </a:ext>
            </a:extLst>
          </p:cNvPr>
          <p:cNvPicPr>
            <a:picLocks noChangeAspect="1"/>
          </p:cNvPicPr>
          <p:nvPr/>
        </p:nvPicPr>
        <p:blipFill>
          <a:blip r:embed="rId3"/>
          <a:stretch>
            <a:fillRect/>
          </a:stretch>
        </p:blipFill>
        <p:spPr>
          <a:xfrm>
            <a:off x="827584" y="1455030"/>
            <a:ext cx="2372604" cy="3024336"/>
          </a:xfrm>
          <a:prstGeom prst="rect">
            <a:avLst/>
          </a:prstGeom>
        </p:spPr>
      </p:pic>
      <p:sp>
        <p:nvSpPr>
          <p:cNvPr id="5" name="TextBox 4">
            <a:extLst>
              <a:ext uri="{FF2B5EF4-FFF2-40B4-BE49-F238E27FC236}">
                <a16:creationId xmlns:a16="http://schemas.microsoft.com/office/drawing/2014/main" id="{B8EC5906-8ED6-B439-4EC1-F4829CAF0DE7}"/>
              </a:ext>
            </a:extLst>
          </p:cNvPr>
          <p:cNvSpPr txBox="1"/>
          <p:nvPr/>
        </p:nvSpPr>
        <p:spPr>
          <a:xfrm>
            <a:off x="1365815" y="4500181"/>
            <a:ext cx="2016224" cy="369332"/>
          </a:xfrm>
          <a:prstGeom prst="rect">
            <a:avLst/>
          </a:prstGeom>
          <a:noFill/>
        </p:spPr>
        <p:txBody>
          <a:bodyPr wrap="square" rtlCol="0">
            <a:spAutoFit/>
          </a:bodyPr>
          <a:lstStyle/>
          <a:p>
            <a:r>
              <a:rPr lang="en-GB" b="1" dirty="0">
                <a:solidFill>
                  <a:schemeClr val="bg1"/>
                </a:solidFill>
                <a:latin typeface="Sassoon Penpals" panose="02000400000000000000" pitchFamily="50" charset="0"/>
              </a:rPr>
              <a:t>Mrs Cracknell</a:t>
            </a:r>
          </a:p>
        </p:txBody>
      </p:sp>
      <p:pic>
        <p:nvPicPr>
          <p:cNvPr id="8" name="Picture 7">
            <a:extLst>
              <a:ext uri="{FF2B5EF4-FFF2-40B4-BE49-F238E27FC236}">
                <a16:creationId xmlns:a16="http://schemas.microsoft.com/office/drawing/2014/main" id="{79D7A2F1-A913-E3DB-1A61-DA826190F633}"/>
              </a:ext>
            </a:extLst>
          </p:cNvPr>
          <p:cNvPicPr>
            <a:picLocks noChangeAspect="1"/>
          </p:cNvPicPr>
          <p:nvPr/>
        </p:nvPicPr>
        <p:blipFill>
          <a:blip r:embed="rId4"/>
          <a:stretch>
            <a:fillRect/>
          </a:stretch>
        </p:blipFill>
        <p:spPr>
          <a:xfrm>
            <a:off x="3563889" y="3462606"/>
            <a:ext cx="2324424" cy="3181794"/>
          </a:xfrm>
          <a:prstGeom prst="rect">
            <a:avLst/>
          </a:prstGeom>
        </p:spPr>
      </p:pic>
    </p:spTree>
    <p:extLst>
      <p:ext uri="{BB962C8B-B14F-4D97-AF65-F5344CB8AC3E}">
        <p14:creationId xmlns:p14="http://schemas.microsoft.com/office/powerpoint/2010/main" val="531788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188640"/>
            <a:ext cx="8496944" cy="6480720"/>
          </a:xfrm>
          <a:prstGeom prst="rect">
            <a:avLst/>
          </a:prstGeom>
          <a:noFill/>
          <a:scene3d>
            <a:camera prst="orthographicFront"/>
            <a:lightRig rig="threePt" dir="t"/>
          </a:scene3d>
          <a:sp3d>
            <a:bevelT/>
          </a:sp3d>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4400" u="sng" dirty="0">
                <a:solidFill>
                  <a:schemeClr val="tx2">
                    <a:lumMod val="50000"/>
                  </a:schemeClr>
                </a:solidFill>
                <a:latin typeface="Sassoon Penpals" panose="02000400000000000000" pitchFamily="50" charset="0"/>
              </a:rPr>
              <a:t>What your child needs every day</a:t>
            </a:r>
          </a:p>
          <a:p>
            <a:pPr marL="571500" indent="-571500" algn="l">
              <a:buFont typeface="Arial" panose="020B0604020202020204" pitchFamily="34" charset="0"/>
              <a:buChar char="•"/>
            </a:pPr>
            <a:endParaRPr lang="en-GB" sz="1600" dirty="0">
              <a:solidFill>
                <a:schemeClr val="tx2">
                  <a:lumMod val="50000"/>
                </a:schemeClr>
              </a:solidFill>
              <a:latin typeface="Sassoon Penpals" panose="02000400000000000000" pitchFamily="50" charset="0"/>
            </a:endParaRPr>
          </a:p>
          <a:p>
            <a:pPr marL="571500" indent="-571500" algn="l">
              <a:lnSpc>
                <a:spcPct val="15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Their book bag</a:t>
            </a:r>
          </a:p>
          <a:p>
            <a:pPr marL="571500" indent="-571500" algn="l">
              <a:lnSpc>
                <a:spcPct val="15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A coat to match the weather</a:t>
            </a:r>
          </a:p>
          <a:p>
            <a:pPr marL="571500" indent="-571500" algn="l">
              <a:lnSpc>
                <a:spcPct val="15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Reading books and reading records </a:t>
            </a:r>
            <a:r>
              <a:rPr lang="en-GB" sz="3600" b="1" dirty="0">
                <a:solidFill>
                  <a:schemeClr val="tx2">
                    <a:lumMod val="50000"/>
                  </a:schemeClr>
                </a:solidFill>
                <a:latin typeface="Sassoon Penpals" panose="02000400000000000000" pitchFamily="50" charset="0"/>
              </a:rPr>
              <a:t>every day </a:t>
            </a:r>
          </a:p>
          <a:p>
            <a:pPr marL="571500" indent="-571500" algn="l">
              <a:lnSpc>
                <a:spcPct val="15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Water bottle – only </a:t>
            </a:r>
            <a:r>
              <a:rPr lang="en-GB" sz="3600" b="1" u="sng" dirty="0">
                <a:solidFill>
                  <a:schemeClr val="tx2">
                    <a:lumMod val="50000"/>
                  </a:schemeClr>
                </a:solidFill>
                <a:latin typeface="Sassoon Penpals" panose="02000400000000000000" pitchFamily="50" charset="0"/>
              </a:rPr>
              <a:t>water</a:t>
            </a:r>
            <a:r>
              <a:rPr lang="en-GB" sz="3600" dirty="0">
                <a:solidFill>
                  <a:schemeClr val="tx2">
                    <a:lumMod val="50000"/>
                  </a:schemeClr>
                </a:solidFill>
                <a:latin typeface="Sassoon Penpals" panose="02000400000000000000" pitchFamily="50" charset="0"/>
              </a:rPr>
              <a:t> please</a:t>
            </a:r>
          </a:p>
          <a:p>
            <a:pPr marL="571500" indent="-571500" algn="l">
              <a:lnSpc>
                <a:spcPct val="15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Long hair needs to be tied back every day (hair bands to match school colours).</a:t>
            </a:r>
          </a:p>
          <a:p>
            <a:pPr marL="571500" indent="-571500" algn="l">
              <a:buFont typeface="Arial" panose="020B0604020202020204" pitchFamily="34" charset="0"/>
              <a:buChar char="•"/>
            </a:pPr>
            <a:endParaRPr lang="en-GB" sz="3600" dirty="0">
              <a:solidFill>
                <a:schemeClr val="tx2">
                  <a:lumMod val="50000"/>
                </a:schemeClr>
              </a:solidFill>
              <a:latin typeface="Sassoon Penpals" panose="02000400000000000000" pitchFamily="50" charset="0"/>
            </a:endParaRPr>
          </a:p>
          <a:p>
            <a:pPr algn="l"/>
            <a:endParaRPr lang="en-GB" dirty="0">
              <a:solidFill>
                <a:schemeClr val="tx1">
                  <a:lumMod val="85000"/>
                  <a:lumOff val="15000"/>
                </a:schemeClr>
              </a:solidFill>
            </a:endParaRPr>
          </a:p>
          <a:p>
            <a:pPr algn="l"/>
            <a:endParaRPr lang="en-GB" sz="3500" dirty="0">
              <a:solidFill>
                <a:schemeClr val="tx1">
                  <a:lumMod val="75000"/>
                  <a:lumOff val="25000"/>
                </a:schemeClr>
              </a:solidFill>
            </a:endParaRPr>
          </a:p>
          <a:p>
            <a:pPr algn="l"/>
            <a:endParaRPr lang="en-GB" sz="3500" dirty="0">
              <a:solidFill>
                <a:schemeClr val="tx1">
                  <a:lumMod val="75000"/>
                  <a:lumOff val="25000"/>
                </a:schemeClr>
              </a:solidFill>
            </a:endParaRPr>
          </a:p>
        </p:txBody>
      </p:sp>
    </p:spTree>
    <p:extLst>
      <p:ext uri="{BB962C8B-B14F-4D97-AF65-F5344CB8AC3E}">
        <p14:creationId xmlns:p14="http://schemas.microsoft.com/office/powerpoint/2010/main" val="278640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476672"/>
            <a:ext cx="8229600" cy="5472608"/>
          </a:xfrm>
          <a:prstGeom prst="rect">
            <a:avLst/>
          </a:prstGeom>
          <a:noFill/>
          <a:scene3d>
            <a:camera prst="orthographicFront"/>
            <a:lightRig rig="threePt" dir="t"/>
          </a:scene3d>
          <a:sp3d>
            <a:bevelT/>
          </a:sp3d>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900" u="sng" dirty="0">
              <a:solidFill>
                <a:schemeClr val="tx1">
                  <a:lumMod val="85000"/>
                  <a:lumOff val="15000"/>
                </a:schemeClr>
              </a:solidFill>
            </a:endParaRPr>
          </a:p>
          <a:p>
            <a:pPr marL="1028700" lvl="1" indent="-571500" algn="l">
              <a:lnSpc>
                <a:spcPct val="150000"/>
              </a:lnSpc>
              <a:buFont typeface="Arial" panose="020B0604020202020204" pitchFamily="34" charset="0"/>
              <a:buChar char="•"/>
            </a:pPr>
            <a:r>
              <a:rPr lang="en-GB" sz="3300" dirty="0">
                <a:solidFill>
                  <a:schemeClr val="tx2">
                    <a:lumMod val="50000"/>
                  </a:schemeClr>
                </a:solidFill>
                <a:latin typeface="Sassoon Penpals" panose="02000400000000000000" pitchFamily="50" charset="0"/>
              </a:rPr>
              <a:t>PE kit - including tracksuit bottoms for cold weather and plimsolls / trainers (</a:t>
            </a:r>
            <a:r>
              <a:rPr lang="en-GB" sz="3300" b="1" u="sng" dirty="0">
                <a:solidFill>
                  <a:schemeClr val="tx2">
                    <a:lumMod val="50000"/>
                  </a:schemeClr>
                </a:solidFill>
                <a:latin typeface="Sassoon Penpals" panose="02000400000000000000" pitchFamily="50" charset="0"/>
              </a:rPr>
              <a:t>that they can do up</a:t>
            </a:r>
            <a:r>
              <a:rPr lang="en-GB" sz="3300" dirty="0">
                <a:solidFill>
                  <a:schemeClr val="tx2">
                    <a:lumMod val="50000"/>
                  </a:schemeClr>
                </a:solidFill>
                <a:latin typeface="Sassoon Penpals" panose="02000400000000000000" pitchFamily="50" charset="0"/>
              </a:rPr>
              <a:t>)</a:t>
            </a:r>
          </a:p>
          <a:p>
            <a:pPr marL="1028700" lvl="1" indent="-571500" algn="l">
              <a:lnSpc>
                <a:spcPct val="150000"/>
              </a:lnSpc>
              <a:buFont typeface="Arial" panose="020B0604020202020204" pitchFamily="34" charset="0"/>
              <a:buChar char="•"/>
            </a:pPr>
            <a:r>
              <a:rPr lang="en-GB" sz="3300" dirty="0">
                <a:solidFill>
                  <a:schemeClr val="tx2">
                    <a:lumMod val="50000"/>
                  </a:schemeClr>
                </a:solidFill>
                <a:latin typeface="Sassoon Penpals" panose="02000400000000000000" pitchFamily="50" charset="0"/>
              </a:rPr>
              <a:t>Please no earrings on PE days or bring tape and teach your child how to use it.</a:t>
            </a:r>
          </a:p>
          <a:p>
            <a:pPr marL="1028700" lvl="1" indent="-571500" algn="l">
              <a:lnSpc>
                <a:spcPct val="150000"/>
              </a:lnSpc>
              <a:buFont typeface="Arial" panose="020B0604020202020204" pitchFamily="34" charset="0"/>
              <a:buChar char="•"/>
            </a:pPr>
            <a:r>
              <a:rPr lang="en-GB" sz="3300" b="1" u="sng" dirty="0">
                <a:solidFill>
                  <a:schemeClr val="tx2">
                    <a:lumMod val="50000"/>
                  </a:schemeClr>
                </a:solidFill>
                <a:latin typeface="Sassoon Penpals" panose="02000400000000000000" pitchFamily="50" charset="0"/>
              </a:rPr>
              <a:t>Big</a:t>
            </a:r>
            <a:r>
              <a:rPr lang="en-GB" sz="3300" b="1" dirty="0">
                <a:solidFill>
                  <a:schemeClr val="tx2">
                    <a:lumMod val="50000"/>
                  </a:schemeClr>
                </a:solidFill>
                <a:latin typeface="Sassoon Penpals" panose="02000400000000000000" pitchFamily="50" charset="0"/>
              </a:rPr>
              <a:t> labels on everything please – bottles, PE kit items, bags, etc.</a:t>
            </a:r>
          </a:p>
          <a:p>
            <a:pPr lvl="1" algn="l"/>
            <a:endParaRPr lang="en-GB" sz="4800" dirty="0">
              <a:solidFill>
                <a:schemeClr val="tx1">
                  <a:lumMod val="75000"/>
                  <a:lumOff val="25000"/>
                </a:schemeClr>
              </a:solidFill>
            </a:endParaRPr>
          </a:p>
          <a:p>
            <a:endParaRPr lang="en-GB" sz="6000" u="sng" dirty="0">
              <a:solidFill>
                <a:schemeClr val="tx1">
                  <a:lumMod val="65000"/>
                  <a:lumOff val="35000"/>
                </a:schemeClr>
              </a:solidFill>
            </a:endParaRPr>
          </a:p>
          <a:p>
            <a:endParaRPr lang="en-GB" sz="6000" u="sng" dirty="0"/>
          </a:p>
        </p:txBody>
      </p:sp>
    </p:spTree>
    <p:extLst>
      <p:ext uri="{BB962C8B-B14F-4D97-AF65-F5344CB8AC3E}">
        <p14:creationId xmlns:p14="http://schemas.microsoft.com/office/powerpoint/2010/main" val="1504336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332656"/>
            <a:ext cx="8229600" cy="6120680"/>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900" u="sng" dirty="0">
              <a:solidFill>
                <a:schemeClr val="tx1">
                  <a:lumMod val="85000"/>
                  <a:lumOff val="15000"/>
                </a:schemeClr>
              </a:solidFill>
            </a:endParaRPr>
          </a:p>
          <a:p>
            <a:endParaRPr lang="en-GB" u="sng" dirty="0">
              <a:solidFill>
                <a:schemeClr val="tx1">
                  <a:lumMod val="85000"/>
                  <a:lumOff val="15000"/>
                </a:schemeClr>
              </a:solidFill>
            </a:endParaRPr>
          </a:p>
          <a:p>
            <a:pPr lvl="1" algn="l"/>
            <a:endParaRPr lang="en-GB" sz="3600" dirty="0">
              <a:solidFill>
                <a:schemeClr val="tx2">
                  <a:lumMod val="50000"/>
                </a:schemeClr>
              </a:solidFill>
              <a:latin typeface="Sassoon Penpals" panose="02000400000000000000" pitchFamily="50" charset="0"/>
            </a:endParaRPr>
          </a:p>
          <a:p>
            <a:endParaRPr lang="en-GB" sz="3600" dirty="0">
              <a:solidFill>
                <a:srgbClr val="002060"/>
              </a:solidFill>
              <a:latin typeface="Sassoon Penpals" panose="02000400000000000000" pitchFamily="50" charset="0"/>
            </a:endParaRPr>
          </a:p>
          <a:p>
            <a:endParaRPr lang="en-GB" sz="3600" dirty="0">
              <a:solidFill>
                <a:srgbClr val="002060"/>
              </a:solidFill>
              <a:latin typeface="Sassoon Penpals" panose="02000400000000000000" pitchFamily="50" charset="0"/>
            </a:endParaRPr>
          </a:p>
          <a:p>
            <a:endParaRPr lang="en-GB" sz="3600" dirty="0">
              <a:solidFill>
                <a:srgbClr val="002060"/>
              </a:solidFill>
              <a:latin typeface="Sassoon Penpals" panose="02000400000000000000" pitchFamily="50" charset="0"/>
            </a:endParaRPr>
          </a:p>
          <a:p>
            <a:endParaRPr lang="en-GB" sz="3600" dirty="0">
              <a:solidFill>
                <a:srgbClr val="002060"/>
              </a:solidFill>
              <a:latin typeface="Sassoon Penpals" panose="02000400000000000000" pitchFamily="50" charset="0"/>
            </a:endParaRPr>
          </a:p>
          <a:p>
            <a:r>
              <a:rPr lang="en-GB" sz="3600" dirty="0">
                <a:solidFill>
                  <a:srgbClr val="002060"/>
                </a:solidFill>
                <a:latin typeface="Sassoon Penpals" panose="02000400000000000000" pitchFamily="50" charset="0"/>
              </a:rPr>
              <a:t>Please keep water bottles out of book bags.  We need to keep our books clean and dry for the children.</a:t>
            </a:r>
          </a:p>
          <a:p>
            <a:pPr lvl="1" algn="l"/>
            <a:endParaRPr lang="en-GB" sz="4800" dirty="0">
              <a:solidFill>
                <a:schemeClr val="tx1">
                  <a:lumMod val="75000"/>
                  <a:lumOff val="25000"/>
                </a:schemeClr>
              </a:solidFill>
            </a:endParaRPr>
          </a:p>
          <a:p>
            <a:endParaRPr lang="en-GB" sz="6000" u="sng" dirty="0">
              <a:solidFill>
                <a:schemeClr val="tx1">
                  <a:lumMod val="65000"/>
                  <a:lumOff val="35000"/>
                </a:schemeClr>
              </a:solidFill>
            </a:endParaRPr>
          </a:p>
          <a:p>
            <a:endParaRPr lang="en-GB" sz="6000" u="sng" dirty="0"/>
          </a:p>
        </p:txBody>
      </p:sp>
      <p:pic>
        <p:nvPicPr>
          <p:cNvPr id="4" name="Picture 3">
            <a:extLst>
              <a:ext uri="{FF2B5EF4-FFF2-40B4-BE49-F238E27FC236}">
                <a16:creationId xmlns:a16="http://schemas.microsoft.com/office/drawing/2014/main" id="{A7851EA0-5C6F-42E2-AEAE-4A7C077349AA}"/>
              </a:ext>
            </a:extLst>
          </p:cNvPr>
          <p:cNvPicPr>
            <a:picLocks noChangeAspect="1"/>
          </p:cNvPicPr>
          <p:nvPr/>
        </p:nvPicPr>
        <p:blipFill>
          <a:blip r:embed="rId2"/>
          <a:stretch>
            <a:fillRect/>
          </a:stretch>
        </p:blipFill>
        <p:spPr>
          <a:xfrm>
            <a:off x="2461635" y="764704"/>
            <a:ext cx="4220730" cy="3186238"/>
          </a:xfrm>
          <a:prstGeom prst="rect">
            <a:avLst/>
          </a:prstGeom>
        </p:spPr>
      </p:pic>
    </p:spTree>
    <p:extLst>
      <p:ext uri="{BB962C8B-B14F-4D97-AF65-F5344CB8AC3E}">
        <p14:creationId xmlns:p14="http://schemas.microsoft.com/office/powerpoint/2010/main" val="1304325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332656"/>
            <a:ext cx="8229600" cy="6120680"/>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900" u="sng" dirty="0">
              <a:solidFill>
                <a:schemeClr val="tx1">
                  <a:lumMod val="85000"/>
                  <a:lumOff val="15000"/>
                </a:schemeClr>
              </a:solidFill>
            </a:endParaRPr>
          </a:p>
          <a:p>
            <a:endParaRPr lang="en-GB" u="sng" dirty="0">
              <a:solidFill>
                <a:schemeClr val="tx1">
                  <a:lumMod val="85000"/>
                  <a:lumOff val="15000"/>
                </a:schemeClr>
              </a:solidFill>
            </a:endParaRPr>
          </a:p>
          <a:p>
            <a:pPr lvl="1"/>
            <a:r>
              <a:rPr lang="en-GB" sz="3600" b="1" u="sng" dirty="0">
                <a:solidFill>
                  <a:schemeClr val="tx2">
                    <a:lumMod val="50000"/>
                  </a:schemeClr>
                </a:solidFill>
                <a:latin typeface="Sassoon Penpals" panose="02000400000000000000" pitchFamily="50" charset="0"/>
              </a:rPr>
              <a:t>Change of pick up arrangements</a:t>
            </a:r>
          </a:p>
          <a:p>
            <a:pPr lvl="1" algn="l"/>
            <a:endParaRPr lang="en-GB" sz="3600" dirty="0">
              <a:solidFill>
                <a:schemeClr val="tx2">
                  <a:lumMod val="50000"/>
                </a:schemeClr>
              </a:solidFill>
              <a:latin typeface="Sassoon Penpals" panose="02000400000000000000" pitchFamily="50" charset="0"/>
            </a:endParaRPr>
          </a:p>
          <a:p>
            <a:pPr lvl="1" algn="l"/>
            <a:r>
              <a:rPr lang="en-GB" sz="3600" dirty="0">
                <a:solidFill>
                  <a:schemeClr val="tx2">
                    <a:lumMod val="50000"/>
                  </a:schemeClr>
                </a:solidFill>
                <a:latin typeface="Sassoon Penpals" panose="02000400000000000000" pitchFamily="50" charset="0"/>
              </a:rPr>
              <a:t>Please email the school office if pick up arrangements change or your child has a hospital appointment.</a:t>
            </a:r>
            <a:endParaRPr lang="en-GB" sz="4800" dirty="0">
              <a:solidFill>
                <a:schemeClr val="tx1">
                  <a:lumMod val="75000"/>
                  <a:lumOff val="25000"/>
                </a:schemeClr>
              </a:solidFill>
            </a:endParaRPr>
          </a:p>
          <a:p>
            <a:endParaRPr lang="en-GB" sz="6000" u="sng" dirty="0">
              <a:solidFill>
                <a:schemeClr val="tx1">
                  <a:lumMod val="65000"/>
                  <a:lumOff val="35000"/>
                </a:schemeClr>
              </a:solidFill>
            </a:endParaRPr>
          </a:p>
          <a:p>
            <a:endParaRPr lang="en-GB" sz="6000" u="sng" dirty="0"/>
          </a:p>
        </p:txBody>
      </p:sp>
    </p:spTree>
    <p:extLst>
      <p:ext uri="{BB962C8B-B14F-4D97-AF65-F5344CB8AC3E}">
        <p14:creationId xmlns:p14="http://schemas.microsoft.com/office/powerpoint/2010/main" val="4193662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927F40-1F4A-44BA-9F3C-961A9F6BB33D}"/>
              </a:ext>
            </a:extLst>
          </p:cNvPr>
          <p:cNvPicPr>
            <a:picLocks noChangeAspect="1"/>
          </p:cNvPicPr>
          <p:nvPr/>
        </p:nvPicPr>
        <p:blipFill>
          <a:blip r:embed="rId3"/>
          <a:stretch>
            <a:fillRect/>
          </a:stretch>
        </p:blipFill>
        <p:spPr>
          <a:xfrm>
            <a:off x="161764" y="769938"/>
            <a:ext cx="8820472" cy="5140033"/>
          </a:xfrm>
          <a:prstGeom prst="rect">
            <a:avLst/>
          </a:prstGeom>
        </p:spPr>
      </p:pic>
    </p:spTree>
    <p:extLst>
      <p:ext uri="{BB962C8B-B14F-4D97-AF65-F5344CB8AC3E}">
        <p14:creationId xmlns:p14="http://schemas.microsoft.com/office/powerpoint/2010/main" val="893929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2">
                    <a:lumMod val="50000"/>
                  </a:schemeClr>
                </a:solidFill>
                <a:latin typeface="Sassoon Penpals" panose="02000400000000000000" pitchFamily="50" charset="0"/>
              </a:rPr>
              <a:t>School Termly focus…</a:t>
            </a:r>
          </a:p>
        </p:txBody>
      </p:sp>
      <p:sp>
        <p:nvSpPr>
          <p:cNvPr id="3" name="Content Placeholder 2"/>
          <p:cNvSpPr>
            <a:spLocks noGrp="1"/>
          </p:cNvSpPr>
          <p:nvPr>
            <p:ph idx="1"/>
          </p:nvPr>
        </p:nvSpPr>
        <p:spPr/>
        <p:txBody>
          <a:bodyPr/>
          <a:lstStyle/>
          <a:p>
            <a:r>
              <a:rPr lang="en-GB" dirty="0">
                <a:solidFill>
                  <a:schemeClr val="tx2">
                    <a:lumMod val="50000"/>
                  </a:schemeClr>
                </a:solidFill>
                <a:latin typeface="Sassoon Penpals" panose="02000400000000000000" pitchFamily="50" charset="0"/>
              </a:rPr>
              <a:t>Autumn 1 – Goldie</a:t>
            </a:r>
          </a:p>
          <a:p>
            <a:r>
              <a:rPr lang="en-GB" dirty="0">
                <a:solidFill>
                  <a:schemeClr val="tx2">
                    <a:lumMod val="50000"/>
                  </a:schemeClr>
                </a:solidFill>
                <a:latin typeface="Sassoon Penpals" panose="02000400000000000000" pitchFamily="50" charset="0"/>
              </a:rPr>
              <a:t>Autumn 2 – Holly</a:t>
            </a:r>
          </a:p>
          <a:p>
            <a:r>
              <a:rPr lang="en-GB" dirty="0">
                <a:solidFill>
                  <a:schemeClr val="tx2">
                    <a:lumMod val="50000"/>
                  </a:schemeClr>
                </a:solidFill>
                <a:latin typeface="Sassoon Penpals" panose="02000400000000000000" pitchFamily="50" charset="0"/>
              </a:rPr>
              <a:t>Spring 1 – Solo</a:t>
            </a:r>
          </a:p>
          <a:p>
            <a:r>
              <a:rPr lang="en-GB" dirty="0">
                <a:solidFill>
                  <a:schemeClr val="tx2">
                    <a:lumMod val="50000"/>
                  </a:schemeClr>
                </a:solidFill>
                <a:latin typeface="Sassoon Penpals" panose="02000400000000000000" pitchFamily="50" charset="0"/>
              </a:rPr>
              <a:t>Spring 2 – Ivy</a:t>
            </a:r>
          </a:p>
          <a:p>
            <a:r>
              <a:rPr lang="en-GB" dirty="0">
                <a:solidFill>
                  <a:schemeClr val="tx2">
                    <a:lumMod val="50000"/>
                  </a:schemeClr>
                </a:solidFill>
                <a:latin typeface="Sassoon Penpals" panose="02000400000000000000" pitchFamily="50" charset="0"/>
              </a:rPr>
              <a:t>Summer 1 – Laurie</a:t>
            </a:r>
          </a:p>
          <a:p>
            <a:r>
              <a:rPr lang="en-GB" dirty="0">
                <a:solidFill>
                  <a:schemeClr val="tx2">
                    <a:lumMod val="50000"/>
                  </a:schemeClr>
                </a:solidFill>
                <a:latin typeface="Sassoon Penpals" panose="02000400000000000000" pitchFamily="50" charset="0"/>
              </a:rPr>
              <a:t>Summer 2 – Casey </a:t>
            </a:r>
          </a:p>
        </p:txBody>
      </p:sp>
      <p:pic>
        <p:nvPicPr>
          <p:cNvPr id="5" name="Picture 3" descr="P:\vision-value coloured pics\Goldie_Eurek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974170"/>
            <a:ext cx="186055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P:\vision value stuff\Book Images\Goldie.02_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678" y="4509120"/>
            <a:ext cx="3892550"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717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369" y="44624"/>
            <a:ext cx="8315262" cy="6552728"/>
          </a:xfrm>
          <a:noFill/>
          <a:scene3d>
            <a:camera prst="orthographicFront"/>
            <a:lightRig rig="threePt" dir="t"/>
          </a:scene3d>
          <a:sp3d>
            <a:bevelT/>
          </a:sp3d>
        </p:spPr>
        <p:txBody>
          <a:bodyPr>
            <a:noAutofit/>
          </a:bodyPr>
          <a:lstStyle/>
          <a:p>
            <a:pPr marL="0" indent="0" algn="ctr">
              <a:buNone/>
            </a:pPr>
            <a:r>
              <a:rPr lang="en-GB" sz="3600" u="sng" dirty="0">
                <a:solidFill>
                  <a:schemeClr val="tx2">
                    <a:lumMod val="50000"/>
                  </a:schemeClr>
                </a:solidFill>
                <a:latin typeface="Sassoon Penpals" panose="02000400000000000000" pitchFamily="50" charset="0"/>
              </a:rPr>
              <a:t>Positive Reinforcement</a:t>
            </a:r>
          </a:p>
          <a:p>
            <a:pPr marL="800100" lvl="2" indent="0">
              <a:buNone/>
            </a:pPr>
            <a:endParaRPr lang="en-GB" sz="2000" dirty="0">
              <a:solidFill>
                <a:schemeClr val="tx2">
                  <a:lumMod val="50000"/>
                </a:schemeClr>
              </a:solidFill>
              <a:latin typeface="Sassoon Penpals" panose="02000400000000000000" pitchFamily="50" charset="0"/>
            </a:endParaRPr>
          </a:p>
          <a:p>
            <a:pPr marL="800100" lvl="2" indent="0">
              <a:buNone/>
            </a:pPr>
            <a:r>
              <a:rPr lang="en-GB" dirty="0">
                <a:solidFill>
                  <a:schemeClr val="tx2">
                    <a:lumMod val="50000"/>
                  </a:schemeClr>
                </a:solidFill>
                <a:latin typeface="Sassoon Penpals" panose="02000400000000000000" pitchFamily="50" charset="0"/>
              </a:rPr>
              <a:t>Every Monday, two children from each class, who have shown behaviour linked with the current ‘focus’ character, will be awarded a ‘leaf’ in assembly and will have ‘tea’ with Mrs Shrieve later in the week.</a:t>
            </a:r>
          </a:p>
          <a:p>
            <a:pPr marL="800100" lvl="2" indent="0">
              <a:buNone/>
            </a:pPr>
            <a:endParaRPr lang="en-GB" dirty="0">
              <a:solidFill>
                <a:schemeClr val="tx2">
                  <a:lumMod val="50000"/>
                </a:schemeClr>
              </a:solidFill>
              <a:latin typeface="Sassoon Penpals" panose="02000400000000000000" pitchFamily="50" charset="0"/>
            </a:endParaRPr>
          </a:p>
          <a:p>
            <a:pPr marL="800100" lvl="2" indent="0">
              <a:buNone/>
            </a:pPr>
            <a:r>
              <a:rPr lang="en-GB" dirty="0">
                <a:solidFill>
                  <a:schemeClr val="tx2">
                    <a:lumMod val="50000"/>
                  </a:schemeClr>
                </a:solidFill>
                <a:latin typeface="Sassoon Penpals" panose="02000400000000000000" pitchFamily="50" charset="0"/>
                <a:cs typeface="Calibri" panose="020F0502020204030204" pitchFamily="34" charset="0"/>
              </a:rPr>
              <a:t>Each week a child will be chosen at random to be our star of the week.  All week any of the children can write or draw anything positive about the ‘Star of the Week’.</a:t>
            </a:r>
          </a:p>
          <a:p>
            <a:pPr marL="800100" lvl="2" indent="0">
              <a:buNone/>
            </a:pPr>
            <a:endParaRPr lang="en-GB" dirty="0">
              <a:solidFill>
                <a:schemeClr val="tx2">
                  <a:lumMod val="50000"/>
                </a:schemeClr>
              </a:solidFill>
              <a:latin typeface="Sassoon Penpals" panose="02000400000000000000" pitchFamily="50" charset="0"/>
              <a:cs typeface="Calibri" panose="020F0502020204030204" pitchFamily="34" charset="0"/>
            </a:endParaRPr>
          </a:p>
          <a:p>
            <a:pPr marL="800100" lvl="2" indent="0">
              <a:buNone/>
            </a:pPr>
            <a:r>
              <a:rPr lang="en-GB" dirty="0">
                <a:solidFill>
                  <a:schemeClr val="tx2">
                    <a:lumMod val="50000"/>
                  </a:schemeClr>
                </a:solidFill>
                <a:latin typeface="Sassoon Penpals" panose="02000400000000000000" pitchFamily="50" charset="0"/>
                <a:cs typeface="Calibri" panose="020F0502020204030204" pitchFamily="34" charset="0"/>
              </a:rPr>
              <a:t>The children can individually or as a class earn marbles for making positive choices in their learning and behaviours. Once the marble jar is full, the class vote for their reward e.g. bring a teddy to school, extra playtime etc. </a:t>
            </a:r>
          </a:p>
          <a:p>
            <a:pPr marL="800100" lvl="2" indent="0">
              <a:buNone/>
            </a:pPr>
            <a:endParaRPr lang="en-GB" dirty="0">
              <a:solidFill>
                <a:schemeClr val="tx2">
                  <a:lumMod val="50000"/>
                </a:schemeClr>
              </a:solidFill>
              <a:latin typeface="Sassoon Penpals" panose="02000400000000000000" pitchFamily="50" charset="0"/>
              <a:cs typeface="Calibri" panose="020F0502020204030204" pitchFamily="34" charset="0"/>
            </a:endParaRPr>
          </a:p>
          <a:p>
            <a:pPr marL="800100" lvl="2" indent="0">
              <a:buNone/>
            </a:pPr>
            <a:r>
              <a:rPr lang="en-GB" dirty="0">
                <a:solidFill>
                  <a:schemeClr val="tx2">
                    <a:lumMod val="50000"/>
                  </a:schemeClr>
                </a:solidFill>
                <a:latin typeface="Sassoon Penpals" panose="02000400000000000000" pitchFamily="50" charset="0"/>
                <a:cs typeface="Calibri" panose="020F0502020204030204" pitchFamily="34" charset="0"/>
              </a:rPr>
              <a:t>Each week, one class wins the Class of the Week trophy</a:t>
            </a:r>
          </a:p>
          <a:p>
            <a:pPr marL="800100" lvl="2" indent="0">
              <a:buNone/>
            </a:pPr>
            <a:endParaRPr lang="en-GB" sz="1800" dirty="0">
              <a:solidFill>
                <a:schemeClr val="tx2">
                  <a:lumMod val="50000"/>
                </a:schemeClr>
              </a:solidFill>
              <a:latin typeface="Sassoon Penpals" panose="02000400000000000000" pitchFamily="50" charset="0"/>
              <a:cs typeface="Calibri" panose="020F0502020204030204" pitchFamily="34" charset="0"/>
            </a:endParaRPr>
          </a:p>
          <a:p>
            <a:pPr marL="800100" lvl="2" indent="0">
              <a:buNone/>
            </a:pPr>
            <a:endParaRPr lang="en-GB" sz="1800" dirty="0">
              <a:solidFill>
                <a:schemeClr val="tx2">
                  <a:lumMod val="50000"/>
                </a:schemeClr>
              </a:solidFill>
              <a:latin typeface="Sassoon Penpals" panose="02000400000000000000" pitchFamily="50" charset="0"/>
              <a:cs typeface="Calibri" panose="020F0502020204030204" pitchFamily="34" charset="0"/>
            </a:endParaRPr>
          </a:p>
          <a:p>
            <a:endParaRPr lang="en-GB" sz="2000" dirty="0">
              <a:solidFill>
                <a:schemeClr val="tx1">
                  <a:lumMod val="85000"/>
                  <a:lumOff val="15000"/>
                </a:schemeClr>
              </a:solidFill>
            </a:endParaRPr>
          </a:p>
        </p:txBody>
      </p:sp>
      <p:pic>
        <p:nvPicPr>
          <p:cNvPr id="5" name="Picture 3" descr="Goldie_Excited">
            <a:extLst>
              <a:ext uri="{FF2B5EF4-FFF2-40B4-BE49-F238E27FC236}">
                <a16:creationId xmlns:a16="http://schemas.microsoft.com/office/drawing/2014/main" id="{2C0E84EC-FACF-46EA-B27F-52E36D666C9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85" t="21857" r="20383" b="20133"/>
          <a:stretch/>
        </p:blipFill>
        <p:spPr bwMode="auto">
          <a:xfrm>
            <a:off x="498921" y="932972"/>
            <a:ext cx="831410" cy="1267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7" name="Picture 16">
            <a:extLst>
              <a:ext uri="{FF2B5EF4-FFF2-40B4-BE49-F238E27FC236}">
                <a16:creationId xmlns:a16="http://schemas.microsoft.com/office/drawing/2014/main" id="{B07C11B0-0316-4620-BBAB-C595B8412C6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14369" y="4396863"/>
            <a:ext cx="705505" cy="469602"/>
          </a:xfrm>
          <a:prstGeom prst="rect">
            <a:avLst/>
          </a:prstGeom>
        </p:spPr>
      </p:pic>
      <p:pic>
        <p:nvPicPr>
          <p:cNvPr id="4" name="Picture 3">
            <a:extLst>
              <a:ext uri="{FF2B5EF4-FFF2-40B4-BE49-F238E27FC236}">
                <a16:creationId xmlns:a16="http://schemas.microsoft.com/office/drawing/2014/main" id="{1F8C8A84-8A02-4D30-A4CF-0EE60C32EBD2}"/>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98921" y="2708920"/>
            <a:ext cx="756983" cy="720080"/>
          </a:xfrm>
          <a:prstGeom prst="rect">
            <a:avLst/>
          </a:prstGeom>
        </p:spPr>
      </p:pic>
      <p:pic>
        <p:nvPicPr>
          <p:cNvPr id="6" name="Picture 5">
            <a:extLst>
              <a:ext uri="{FF2B5EF4-FFF2-40B4-BE49-F238E27FC236}">
                <a16:creationId xmlns:a16="http://schemas.microsoft.com/office/drawing/2014/main" id="{6674E242-3135-4762-9337-F912953E58C2}"/>
              </a:ext>
            </a:extLst>
          </p:cNvPr>
          <p:cNvPicPr>
            <a:picLocks noChangeAspect="1"/>
          </p:cNvPicPr>
          <p:nvPr/>
        </p:nvPicPr>
        <p:blipFill>
          <a:blip r:embed="rId7" cstate="print">
            <a:grayscl/>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67812" y="5925028"/>
            <a:ext cx="552062" cy="720080"/>
          </a:xfrm>
          <a:prstGeom prst="rect">
            <a:avLst/>
          </a:prstGeom>
        </p:spPr>
      </p:pic>
    </p:spTree>
    <p:extLst>
      <p:ext uri="{BB962C8B-B14F-4D97-AF65-F5344CB8AC3E}">
        <p14:creationId xmlns:p14="http://schemas.microsoft.com/office/powerpoint/2010/main" val="2582078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424936" cy="6048672"/>
          </a:xfrm>
          <a:noFill/>
          <a:scene3d>
            <a:camera prst="orthographicFront"/>
            <a:lightRig rig="threePt" dir="t"/>
          </a:scene3d>
          <a:sp3d>
            <a:bevelT/>
          </a:sp3d>
        </p:spPr>
        <p:txBody>
          <a:bodyPr>
            <a:noAutofit/>
          </a:bodyPr>
          <a:lstStyle/>
          <a:p>
            <a:pPr marL="0" indent="0" algn="ctr">
              <a:lnSpc>
                <a:spcPct val="150000"/>
              </a:lnSpc>
              <a:buNone/>
            </a:pPr>
            <a:r>
              <a:rPr lang="en-GB" sz="2400" u="sng" dirty="0">
                <a:solidFill>
                  <a:srgbClr val="002060"/>
                </a:solidFill>
                <a:latin typeface="Sassoon Penpals" panose="02000400000000000000" pitchFamily="50" charset="0"/>
              </a:rPr>
              <a:t>The Oaklands Way Circle</a:t>
            </a:r>
          </a:p>
          <a:p>
            <a:pPr marL="457200" indent="-457200" algn="l">
              <a:lnSpc>
                <a:spcPct val="150000"/>
              </a:lnSpc>
              <a:buFont typeface="Arial" pitchFamily="34" charset="0"/>
              <a:buChar char="•"/>
            </a:pPr>
            <a:r>
              <a:rPr lang="en-GB" sz="2400" dirty="0">
                <a:solidFill>
                  <a:schemeClr val="tx2">
                    <a:lumMod val="50000"/>
                  </a:schemeClr>
                </a:solidFill>
                <a:latin typeface="Sassoon Penpals" panose="02000400000000000000" pitchFamily="50" charset="0"/>
              </a:rPr>
              <a:t>All children will start each session with their name</a:t>
            </a:r>
          </a:p>
          <a:p>
            <a:pPr marL="400050" lvl="1" indent="0">
              <a:lnSpc>
                <a:spcPct val="150000"/>
              </a:lnSpc>
              <a:buNone/>
            </a:pPr>
            <a:r>
              <a:rPr lang="en-GB" sz="2400" dirty="0">
                <a:solidFill>
                  <a:schemeClr val="tx2">
                    <a:lumMod val="50000"/>
                  </a:schemeClr>
                </a:solidFill>
                <a:latin typeface="Sassoon Penpals" panose="02000400000000000000" pitchFamily="50" charset="0"/>
              </a:rPr>
              <a:t> in the centre circle.</a:t>
            </a:r>
          </a:p>
          <a:p>
            <a:pPr marL="457200" indent="-457200" algn="l">
              <a:lnSpc>
                <a:spcPct val="150000"/>
              </a:lnSpc>
              <a:buFont typeface="Arial" pitchFamily="34" charset="0"/>
              <a:buChar char="•"/>
            </a:pPr>
            <a:r>
              <a:rPr lang="en-GB" sz="2400" dirty="0">
                <a:solidFill>
                  <a:schemeClr val="tx2">
                    <a:lumMod val="50000"/>
                  </a:schemeClr>
                </a:solidFill>
                <a:latin typeface="Sassoon Penpals" panose="02000400000000000000" pitchFamily="50" charset="0"/>
              </a:rPr>
              <a:t>If a child does not meet expectations, they will be given a verbal reminder.</a:t>
            </a:r>
          </a:p>
          <a:p>
            <a:pPr marL="457200" indent="-457200" algn="l">
              <a:lnSpc>
                <a:spcPct val="150000"/>
              </a:lnSpc>
              <a:buFont typeface="Arial" pitchFamily="34" charset="0"/>
              <a:buChar char="•"/>
            </a:pPr>
            <a:r>
              <a:rPr lang="en-GB" sz="2400" dirty="0">
                <a:solidFill>
                  <a:schemeClr val="tx2">
                    <a:lumMod val="50000"/>
                  </a:schemeClr>
                </a:solidFill>
                <a:latin typeface="Sassoon Penpals" panose="02000400000000000000" pitchFamily="50" charset="0"/>
              </a:rPr>
              <a:t> If they continue, their name will be moved to the next circle out from the centre.  This is accompanied with an explanation and reminders of how they can get their name back into the centre.</a:t>
            </a:r>
          </a:p>
          <a:p>
            <a:pPr marL="457200" indent="-457200" algn="l">
              <a:lnSpc>
                <a:spcPct val="150000"/>
              </a:lnSpc>
              <a:buFont typeface="Arial" pitchFamily="34" charset="0"/>
              <a:buChar char="•"/>
            </a:pPr>
            <a:r>
              <a:rPr lang="en-GB" sz="2400" dirty="0">
                <a:solidFill>
                  <a:schemeClr val="tx2">
                    <a:lumMod val="50000"/>
                  </a:schemeClr>
                </a:solidFill>
                <a:latin typeface="Sassoon Penpals" panose="02000400000000000000" pitchFamily="50" charset="0"/>
              </a:rPr>
              <a:t>If the behaviour is repeated, they will</a:t>
            </a:r>
            <a:r>
              <a:rPr lang="en-GB" sz="2400" b="1" dirty="0">
                <a:solidFill>
                  <a:schemeClr val="tx2">
                    <a:lumMod val="50000"/>
                  </a:schemeClr>
                </a:solidFill>
                <a:latin typeface="Sassoon Penpals" panose="02000400000000000000" pitchFamily="50" charset="0"/>
              </a:rPr>
              <a:t> </a:t>
            </a:r>
            <a:r>
              <a:rPr lang="en-GB" sz="2400" dirty="0">
                <a:solidFill>
                  <a:schemeClr val="tx2">
                    <a:lumMod val="50000"/>
                  </a:schemeClr>
                </a:solidFill>
                <a:latin typeface="Sassoon Penpals" panose="02000400000000000000" pitchFamily="50" charset="0"/>
              </a:rPr>
              <a:t>receive a consequence e.g. moving to a different table to work, time out in a different class or missing a few minutes of a break.</a:t>
            </a:r>
          </a:p>
          <a:p>
            <a:pPr marL="457200" indent="-457200" algn="l">
              <a:lnSpc>
                <a:spcPct val="150000"/>
              </a:lnSpc>
              <a:buFont typeface="Arial" pitchFamily="34" charset="0"/>
              <a:buChar char="•"/>
            </a:pPr>
            <a:r>
              <a:rPr lang="en-GB" sz="2400" dirty="0">
                <a:solidFill>
                  <a:schemeClr val="tx2">
                    <a:lumMod val="50000"/>
                  </a:schemeClr>
                </a:solidFill>
                <a:latin typeface="Sassoon Penpals" panose="02000400000000000000" pitchFamily="50" charset="0"/>
              </a:rPr>
              <a:t>All children will be placed back in the centre at the beginning of each session</a:t>
            </a:r>
            <a:r>
              <a:rPr lang="en-GB" sz="2400" dirty="0">
                <a:solidFill>
                  <a:srgbClr val="002060"/>
                </a:solidFill>
                <a:latin typeface="Sassoon Penpals" panose="02000400000000000000" pitchFamily="50" charset="0"/>
              </a:rPr>
              <a:t>.</a:t>
            </a:r>
          </a:p>
          <a:p>
            <a:pPr marL="800100" lvl="2" indent="0">
              <a:buNone/>
            </a:pPr>
            <a:endParaRPr lang="en-GB" sz="1800" dirty="0">
              <a:solidFill>
                <a:schemeClr val="tx2">
                  <a:lumMod val="50000"/>
                </a:schemeClr>
              </a:solidFill>
              <a:latin typeface="Sassoon Penpals" panose="02000400000000000000" pitchFamily="50" charset="0"/>
              <a:cs typeface="Calibri" panose="020F0502020204030204" pitchFamily="34" charset="0"/>
            </a:endParaRPr>
          </a:p>
          <a:p>
            <a:endParaRPr lang="en-GB" sz="2000" dirty="0">
              <a:solidFill>
                <a:schemeClr val="tx1">
                  <a:lumMod val="85000"/>
                  <a:lumOff val="15000"/>
                </a:schemeClr>
              </a:solidFill>
            </a:endParaRPr>
          </a:p>
        </p:txBody>
      </p:sp>
      <p:pic>
        <p:nvPicPr>
          <p:cNvPr id="9" name="Picture 8">
            <a:extLst>
              <a:ext uri="{FF2B5EF4-FFF2-40B4-BE49-F238E27FC236}">
                <a16:creationId xmlns:a16="http://schemas.microsoft.com/office/drawing/2014/main" id="{E5064965-DA45-44ED-B84A-3229DCBD9AA4}"/>
              </a:ext>
            </a:extLst>
          </p:cNvPr>
          <p:cNvPicPr>
            <a:picLocks noChangeAspect="1"/>
          </p:cNvPicPr>
          <p:nvPr/>
        </p:nvPicPr>
        <p:blipFill rotWithShape="1">
          <a:blip r:embed="rId3"/>
          <a:srcRect l="6580" t="3012" r="4608" b="7098"/>
          <a:stretch/>
        </p:blipFill>
        <p:spPr>
          <a:xfrm>
            <a:off x="7164288" y="188640"/>
            <a:ext cx="1739463" cy="1700808"/>
          </a:xfrm>
          <a:prstGeom prst="ellipse">
            <a:avLst/>
          </a:prstGeom>
        </p:spPr>
      </p:pic>
    </p:spTree>
    <p:extLst>
      <p:ext uri="{BB962C8B-B14F-4D97-AF65-F5344CB8AC3E}">
        <p14:creationId xmlns:p14="http://schemas.microsoft.com/office/powerpoint/2010/main" val="1913978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336704"/>
          </a:xfrm>
          <a:noFill/>
          <a:scene3d>
            <a:camera prst="orthographicFront"/>
            <a:lightRig rig="threePt" dir="t"/>
          </a:scene3d>
          <a:sp3d>
            <a:bevelT/>
          </a:sp3d>
        </p:spPr>
        <p:txBody>
          <a:bodyPr>
            <a:noAutofit/>
          </a:bodyPr>
          <a:lstStyle/>
          <a:p>
            <a:pPr marL="0" indent="0">
              <a:buNone/>
            </a:pPr>
            <a:endParaRPr lang="en-GB" sz="1600" dirty="0">
              <a:solidFill>
                <a:schemeClr val="tx1">
                  <a:lumMod val="85000"/>
                  <a:lumOff val="15000"/>
                </a:schemeClr>
              </a:solidFill>
            </a:endParaRPr>
          </a:p>
          <a:p>
            <a:pPr marL="400050" lvl="1" indent="0" algn="ctr">
              <a:buNone/>
            </a:pPr>
            <a:r>
              <a:rPr lang="en-GB" sz="6000" u="sng" dirty="0">
                <a:solidFill>
                  <a:schemeClr val="tx2">
                    <a:lumMod val="50000"/>
                  </a:schemeClr>
                </a:solidFill>
                <a:latin typeface="Sassoon Penpals" panose="02000400000000000000" pitchFamily="50" charset="0"/>
              </a:rPr>
              <a:t>Topics</a:t>
            </a:r>
          </a:p>
          <a:p>
            <a:pPr marL="400050" lvl="1" indent="0" algn="ctr">
              <a:buNone/>
            </a:pPr>
            <a:endParaRPr lang="en-GB" sz="3200" u="sng" dirty="0">
              <a:solidFill>
                <a:schemeClr val="tx2">
                  <a:lumMod val="50000"/>
                </a:schemeClr>
              </a:solidFill>
              <a:latin typeface="Sassoon Penpals" panose="02000400000000000000" pitchFamily="50" charset="0"/>
            </a:endParaRPr>
          </a:p>
          <a:p>
            <a:pPr marL="400050" lvl="1" indent="0">
              <a:buNone/>
            </a:pPr>
            <a:r>
              <a:rPr lang="en-GB" sz="3200" dirty="0">
                <a:solidFill>
                  <a:schemeClr val="tx2">
                    <a:lumMod val="50000"/>
                  </a:schemeClr>
                </a:solidFill>
                <a:latin typeface="Sassoon Penpals" panose="02000400000000000000" pitchFamily="50" charset="0"/>
              </a:rPr>
              <a:t>Autumn 1 – Panic in Pudding Lane</a:t>
            </a:r>
          </a:p>
          <a:p>
            <a:pPr marL="400050" lvl="1" indent="0">
              <a:buNone/>
            </a:pPr>
            <a:r>
              <a:rPr lang="en-GB" sz="3200" dirty="0">
                <a:solidFill>
                  <a:schemeClr val="tx2">
                    <a:lumMod val="50000"/>
                  </a:schemeClr>
                </a:solidFill>
                <a:latin typeface="Sassoon Penpals" panose="02000400000000000000" pitchFamily="50" charset="0"/>
              </a:rPr>
              <a:t>Autumn  2 – Festivals</a:t>
            </a:r>
          </a:p>
          <a:p>
            <a:pPr marL="400050" lvl="1" indent="0">
              <a:buNone/>
            </a:pPr>
            <a:r>
              <a:rPr lang="en-GB" sz="3200" dirty="0">
                <a:solidFill>
                  <a:schemeClr val="tx2">
                    <a:lumMod val="50000"/>
                  </a:schemeClr>
                </a:solidFill>
                <a:latin typeface="Sassoon Penpals" panose="02000400000000000000" pitchFamily="50" charset="0"/>
              </a:rPr>
              <a:t>Spring 1 – Home and Away</a:t>
            </a:r>
          </a:p>
          <a:p>
            <a:pPr marL="400050" lvl="1" indent="0">
              <a:buNone/>
            </a:pPr>
            <a:r>
              <a:rPr lang="en-GB" sz="3200" dirty="0">
                <a:solidFill>
                  <a:schemeClr val="tx2">
                    <a:lumMod val="50000"/>
                  </a:schemeClr>
                </a:solidFill>
                <a:latin typeface="Sassoon Penpals" panose="02000400000000000000" pitchFamily="50" charset="0"/>
              </a:rPr>
              <a:t>Spring 2 – Healthy Me</a:t>
            </a:r>
          </a:p>
          <a:p>
            <a:pPr marL="400050" lvl="1" indent="0">
              <a:buNone/>
            </a:pPr>
            <a:r>
              <a:rPr lang="en-GB" sz="3200" dirty="0">
                <a:solidFill>
                  <a:schemeClr val="tx2">
                    <a:lumMod val="50000"/>
                  </a:schemeClr>
                </a:solidFill>
                <a:latin typeface="Sassoon Penpals" panose="02000400000000000000" pitchFamily="50" charset="0"/>
              </a:rPr>
              <a:t>Summer 1 – A Day in the Life</a:t>
            </a:r>
          </a:p>
          <a:p>
            <a:pPr marL="400050" lvl="1" indent="0">
              <a:buNone/>
            </a:pPr>
            <a:r>
              <a:rPr lang="en-GB" sz="3200" dirty="0">
                <a:solidFill>
                  <a:schemeClr val="tx2">
                    <a:lumMod val="50000"/>
                  </a:schemeClr>
                </a:solidFill>
                <a:latin typeface="Sassoon Penpals" panose="02000400000000000000" pitchFamily="50" charset="0"/>
              </a:rPr>
              <a:t>Summer 2 – Great Outdoors</a:t>
            </a:r>
          </a:p>
        </p:txBody>
      </p:sp>
    </p:spTree>
    <p:extLst>
      <p:ext uri="{BB962C8B-B14F-4D97-AF65-F5344CB8AC3E}">
        <p14:creationId xmlns:p14="http://schemas.microsoft.com/office/powerpoint/2010/main" val="3883800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188F-5788-48EF-96D4-2492839D0BB4}"/>
              </a:ext>
            </a:extLst>
          </p:cNvPr>
          <p:cNvSpPr>
            <a:spLocks noGrp="1"/>
          </p:cNvSpPr>
          <p:nvPr>
            <p:ph type="title"/>
          </p:nvPr>
        </p:nvSpPr>
        <p:spPr>
          <a:xfrm>
            <a:off x="611560" y="153158"/>
            <a:ext cx="2738036" cy="994172"/>
          </a:xfrm>
        </p:spPr>
        <p:txBody>
          <a:bodyPr>
            <a:normAutofit/>
          </a:bodyPr>
          <a:lstStyle/>
          <a:p>
            <a:r>
              <a:rPr lang="en-GB" sz="4000" b="1" dirty="0">
                <a:solidFill>
                  <a:srgbClr val="002060"/>
                </a:solidFill>
                <a:latin typeface="Sassoon Penpals" panose="02000400000000000000" pitchFamily="50" charset="0"/>
              </a:rPr>
              <a:t>Sounds-Write</a:t>
            </a:r>
          </a:p>
        </p:txBody>
      </p:sp>
      <p:pic>
        <p:nvPicPr>
          <p:cNvPr id="5" name="Picture 4">
            <a:extLst>
              <a:ext uri="{FF2B5EF4-FFF2-40B4-BE49-F238E27FC236}">
                <a16:creationId xmlns:a16="http://schemas.microsoft.com/office/drawing/2014/main" id="{A5B67232-8105-4F45-BCBA-A7681B7C726B}"/>
              </a:ext>
            </a:extLst>
          </p:cNvPr>
          <p:cNvPicPr>
            <a:picLocks noChangeAspect="1"/>
          </p:cNvPicPr>
          <p:nvPr/>
        </p:nvPicPr>
        <p:blipFill>
          <a:blip r:embed="rId3"/>
          <a:stretch>
            <a:fillRect/>
          </a:stretch>
        </p:blipFill>
        <p:spPr>
          <a:xfrm>
            <a:off x="7224723" y="0"/>
            <a:ext cx="1919277" cy="1357787"/>
          </a:xfrm>
          <a:prstGeom prst="rect">
            <a:avLst/>
          </a:prstGeom>
        </p:spPr>
      </p:pic>
      <p:sp>
        <p:nvSpPr>
          <p:cNvPr id="3" name="Rectangle 2">
            <a:extLst>
              <a:ext uri="{FF2B5EF4-FFF2-40B4-BE49-F238E27FC236}">
                <a16:creationId xmlns:a16="http://schemas.microsoft.com/office/drawing/2014/main" id="{95D3D58A-B14B-4CDA-A26D-DD0DA8D3DB36}"/>
              </a:ext>
            </a:extLst>
          </p:cNvPr>
          <p:cNvSpPr/>
          <p:nvPr/>
        </p:nvSpPr>
        <p:spPr>
          <a:xfrm>
            <a:off x="467544" y="1147330"/>
            <a:ext cx="8064896" cy="64325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1. Letters are symbols that represent sounds.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2. A sound may be spelled by 1, 2, 3 or 4 letters.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	</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d</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o</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g       str</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ee</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t  	 n</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igh</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t   	d</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ough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3. The same sound can be spelled in more than one way.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 	</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r</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ai</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n		br</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ea</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k		g</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a</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t</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e</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		st</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4. Many spellings can represent more than one sound.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Sassoon Penpals" panose="02000400000000000000" pitchFamily="50" charset="0"/>
              </a:rPr>
              <a:t>	</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h</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ea</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d		s</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ea</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t		br</a:t>
            </a:r>
            <a:r>
              <a:rPr kumimoji="0" lang="en-GB" sz="2800" b="0" i="0" u="sng"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ea</a:t>
            </a:r>
            <a:r>
              <a:rPr kumimoji="0" lang="en-GB" sz="2800" b="0" i="0" u="none" strike="noStrike" kern="1200" cap="none" spc="0" normalizeH="0" baseline="0" noProof="0" dirty="0">
                <a:ln>
                  <a:noFill/>
                </a:ln>
                <a:solidFill>
                  <a:srgbClr val="002060"/>
                </a:solidFill>
                <a:effectLst/>
                <a:highlight>
                  <a:srgbClr val="C0C0C0"/>
                </a:highlight>
                <a:uLnTx/>
                <a:uFillTx/>
                <a:latin typeface="Sassoon Penpals" panose="02000400000000000000" pitchFamily="50" charset="0"/>
              </a:rPr>
              <a:t>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Sassoon Penpals" panose="02000400000000000000" pitchFamily="50"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3284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476672"/>
            <a:ext cx="8229600" cy="5688632"/>
          </a:xfrm>
          <a:prstGeom prst="rect">
            <a:avLst/>
          </a:prstGeom>
          <a:noFill/>
          <a:scene3d>
            <a:camera prst="orthographicFront"/>
            <a:lightRig rig="threePt" dir="t"/>
          </a:scene3d>
          <a:sp3d>
            <a:bevelT/>
          </a:sp3d>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6000" u="sng" dirty="0">
              <a:solidFill>
                <a:schemeClr val="tx1">
                  <a:lumMod val="85000"/>
                  <a:lumOff val="15000"/>
                </a:schemeClr>
              </a:solidFill>
            </a:endParaRPr>
          </a:p>
          <a:p>
            <a:pPr algn="l"/>
            <a:r>
              <a:rPr lang="en-GB" sz="5100" dirty="0">
                <a:solidFill>
                  <a:schemeClr val="tx2">
                    <a:lumMod val="50000"/>
                  </a:schemeClr>
                </a:solidFill>
                <a:latin typeface="Sassoon Penpals" panose="02000400000000000000" pitchFamily="50" charset="0"/>
              </a:rPr>
              <a:t>We spend a lot of time teaching the skills of reading and listening to the children read.</a:t>
            </a:r>
          </a:p>
          <a:p>
            <a:endParaRPr lang="en-GB" sz="5400" u="sng" dirty="0">
              <a:solidFill>
                <a:schemeClr val="tx2">
                  <a:lumMod val="50000"/>
                </a:schemeClr>
              </a:solidFill>
              <a:latin typeface="Sassoon Penpals" panose="02000400000000000000" pitchFamily="50" charset="0"/>
            </a:endParaRPr>
          </a:p>
          <a:p>
            <a:pPr marL="857250" indent="-857250" algn="l">
              <a:buFont typeface="Arial" panose="020B0604020202020204" pitchFamily="34" charset="0"/>
              <a:buChar char="•"/>
            </a:pPr>
            <a:r>
              <a:rPr lang="en-GB" sz="4800" dirty="0">
                <a:solidFill>
                  <a:schemeClr val="tx2">
                    <a:lumMod val="50000"/>
                  </a:schemeClr>
                </a:solidFill>
                <a:latin typeface="Sassoon Penpals" panose="02000400000000000000" pitchFamily="50" charset="0"/>
              </a:rPr>
              <a:t>Regular phonics sessions</a:t>
            </a:r>
          </a:p>
          <a:p>
            <a:pPr marL="857250" indent="-857250" algn="l">
              <a:buFont typeface="Arial" panose="020B0604020202020204" pitchFamily="34" charset="0"/>
              <a:buChar char="•"/>
            </a:pPr>
            <a:r>
              <a:rPr lang="en-GB" sz="4800" dirty="0">
                <a:solidFill>
                  <a:schemeClr val="tx2">
                    <a:lumMod val="50000"/>
                  </a:schemeClr>
                </a:solidFill>
                <a:latin typeface="Sassoon Penpals" panose="02000400000000000000" pitchFamily="50" charset="0"/>
              </a:rPr>
              <a:t>Tapping in Reading / Guided Reading (in a group)</a:t>
            </a:r>
          </a:p>
          <a:p>
            <a:pPr marL="857250" indent="-857250" algn="l">
              <a:buFont typeface="Arial" panose="020B0604020202020204" pitchFamily="34" charset="0"/>
              <a:buChar char="•"/>
            </a:pPr>
            <a:r>
              <a:rPr lang="en-GB" sz="4800" dirty="0">
                <a:solidFill>
                  <a:schemeClr val="tx2">
                    <a:lumMod val="50000"/>
                  </a:schemeClr>
                </a:solidFill>
                <a:latin typeface="Sassoon Penpals" panose="02000400000000000000" pitchFamily="50" charset="0"/>
              </a:rPr>
              <a:t>One to one reading with an adult </a:t>
            </a:r>
          </a:p>
          <a:p>
            <a:pPr algn="l"/>
            <a:endParaRPr lang="en-GB" sz="4800" dirty="0">
              <a:solidFill>
                <a:schemeClr val="tx2">
                  <a:lumMod val="50000"/>
                </a:schemeClr>
              </a:solidFill>
              <a:latin typeface="Sassoon Penpals" panose="02000400000000000000" pitchFamily="50" charset="0"/>
            </a:endParaRPr>
          </a:p>
          <a:p>
            <a:pPr algn="l"/>
            <a:r>
              <a:rPr lang="en-GB" sz="4800" dirty="0">
                <a:solidFill>
                  <a:schemeClr val="tx2">
                    <a:lumMod val="50000"/>
                  </a:schemeClr>
                </a:solidFill>
                <a:latin typeface="Sassoon Penpals" panose="02000400000000000000" pitchFamily="50" charset="0"/>
              </a:rPr>
              <a:t>In Year 2, there is a strong focus on comprehension skills as well as phonics skills.</a:t>
            </a:r>
          </a:p>
          <a:p>
            <a:endParaRPr lang="en-GB" sz="6000" u="sng" dirty="0"/>
          </a:p>
        </p:txBody>
      </p:sp>
    </p:spTree>
    <p:extLst>
      <p:ext uri="{BB962C8B-B14F-4D97-AF65-F5344CB8AC3E}">
        <p14:creationId xmlns:p14="http://schemas.microsoft.com/office/powerpoint/2010/main" val="3871949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16632"/>
            <a:ext cx="8229600" cy="6741368"/>
          </a:xfrm>
          <a:prstGeom prst="rect">
            <a:avLst/>
          </a:prstGeom>
          <a:noFill/>
          <a:scene3d>
            <a:camera prst="orthographicFront"/>
            <a:lightRig rig="threePt" dir="t"/>
          </a:scene3d>
          <a:sp3d>
            <a:bevelT/>
          </a:sp3d>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4400" u="sng" dirty="0">
                <a:solidFill>
                  <a:schemeClr val="tx2">
                    <a:lumMod val="50000"/>
                  </a:schemeClr>
                </a:solidFill>
                <a:latin typeface="Sassoon Penpals" panose="02000400000000000000" pitchFamily="50" charset="0"/>
              </a:rPr>
              <a:t>Home Reading</a:t>
            </a:r>
          </a:p>
          <a:p>
            <a:pPr marL="857250" indent="-857250" algn="l">
              <a:lnSpc>
                <a:spcPct val="12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Books are changed on Mondays.</a:t>
            </a:r>
          </a:p>
          <a:p>
            <a:pPr marL="857250" indent="-857250" algn="l">
              <a:lnSpc>
                <a:spcPct val="12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If they are ready, children choose two colour banded books and they are given one decodable book.</a:t>
            </a:r>
          </a:p>
          <a:p>
            <a:pPr marL="857250" indent="-857250" algn="l">
              <a:lnSpc>
                <a:spcPct val="120000"/>
              </a:lnSpc>
              <a:buFont typeface="Arial" panose="020B0604020202020204" pitchFamily="34" charset="0"/>
              <a:buChar char="•"/>
            </a:pPr>
            <a:r>
              <a:rPr lang="en-GB" sz="3600" u="sng" dirty="0">
                <a:solidFill>
                  <a:schemeClr val="tx2">
                    <a:lumMod val="50000"/>
                  </a:schemeClr>
                </a:solidFill>
                <a:latin typeface="Sassoon Penpals" panose="02000400000000000000" pitchFamily="50" charset="0"/>
              </a:rPr>
              <a:t>Lots</a:t>
            </a:r>
            <a:r>
              <a:rPr lang="en-GB" sz="3600" dirty="0">
                <a:solidFill>
                  <a:schemeClr val="tx2">
                    <a:lumMod val="50000"/>
                  </a:schemeClr>
                </a:solidFill>
                <a:latin typeface="Sassoon Penpals" panose="02000400000000000000" pitchFamily="50" charset="0"/>
              </a:rPr>
              <a:t> of home reading please, we can teach the skills but regular practice is essential.</a:t>
            </a:r>
          </a:p>
          <a:p>
            <a:pPr marL="857250" indent="-857250" algn="l">
              <a:lnSpc>
                <a:spcPct val="12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Please record if they have read with you – a signature is fine.</a:t>
            </a:r>
          </a:p>
          <a:p>
            <a:pPr marL="857250" indent="-857250" algn="l">
              <a:lnSpc>
                <a:spcPct val="12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4 or 5 short sessions of 3 or 4 pages are better than one long 'got to read the whole book' session.</a:t>
            </a:r>
          </a:p>
          <a:p>
            <a:pPr marL="857250" indent="-857250" algn="l">
              <a:lnSpc>
                <a:spcPct val="120000"/>
              </a:lnSpc>
              <a:buFont typeface="Arial" panose="020B0604020202020204" pitchFamily="34" charset="0"/>
              <a:buChar char="•"/>
            </a:pPr>
            <a:r>
              <a:rPr lang="en-GB" sz="3600" dirty="0">
                <a:solidFill>
                  <a:schemeClr val="tx2">
                    <a:lumMod val="50000"/>
                  </a:schemeClr>
                </a:solidFill>
                <a:latin typeface="Sassoon Penpals" panose="02000400000000000000" pitchFamily="50" charset="0"/>
              </a:rPr>
              <a:t>It’s important to have a relaxed, enjoyable read at home.</a:t>
            </a:r>
          </a:p>
          <a:p>
            <a:pPr marL="857250" indent="-857250" algn="l">
              <a:buFont typeface="Arial" panose="020B0604020202020204" pitchFamily="34" charset="0"/>
              <a:buChar char="•"/>
            </a:pPr>
            <a:endParaRPr lang="en-GB" sz="3600" dirty="0">
              <a:solidFill>
                <a:schemeClr val="tx1">
                  <a:lumMod val="75000"/>
                  <a:lumOff val="25000"/>
                </a:schemeClr>
              </a:solidFill>
            </a:endParaRPr>
          </a:p>
          <a:p>
            <a:pPr algn="l"/>
            <a:endParaRPr lang="en-GB" sz="6000" u="sng" dirty="0">
              <a:solidFill>
                <a:schemeClr val="tx1">
                  <a:lumMod val="75000"/>
                  <a:lumOff val="25000"/>
                </a:schemeClr>
              </a:solidFill>
            </a:endParaRPr>
          </a:p>
          <a:p>
            <a:endParaRPr lang="en-GB" sz="5400" u="sng" dirty="0">
              <a:solidFill>
                <a:schemeClr val="tx1">
                  <a:lumMod val="75000"/>
                  <a:lumOff val="25000"/>
                </a:schemeClr>
              </a:solidFill>
            </a:endParaRPr>
          </a:p>
          <a:p>
            <a:endParaRPr lang="en-GB" sz="6000" u="sng" dirty="0"/>
          </a:p>
        </p:txBody>
      </p:sp>
    </p:spTree>
    <p:extLst>
      <p:ext uri="{BB962C8B-B14F-4D97-AF65-F5344CB8AC3E}">
        <p14:creationId xmlns:p14="http://schemas.microsoft.com/office/powerpoint/2010/main" val="197845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0E6741-9379-47A0-9A83-1B32F65DF91A}"/>
              </a:ext>
            </a:extLst>
          </p:cNvPr>
          <p:cNvPicPr>
            <a:picLocks noChangeAspect="1"/>
          </p:cNvPicPr>
          <p:nvPr/>
        </p:nvPicPr>
        <p:blipFill>
          <a:blip r:embed="rId2"/>
          <a:stretch>
            <a:fillRect/>
          </a:stretch>
        </p:blipFill>
        <p:spPr>
          <a:xfrm>
            <a:off x="0" y="850736"/>
            <a:ext cx="9144000" cy="5156527"/>
          </a:xfrm>
          <a:prstGeom prst="rect">
            <a:avLst/>
          </a:prstGeom>
        </p:spPr>
      </p:pic>
    </p:spTree>
    <p:extLst>
      <p:ext uri="{BB962C8B-B14F-4D97-AF65-F5344CB8AC3E}">
        <p14:creationId xmlns:p14="http://schemas.microsoft.com/office/powerpoint/2010/main" val="1786977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7453107-B0A0-4745-B48B-8D12A8CC0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27" t="15771" r="29349" b="28722"/>
          <a:stretch>
            <a:fillRect/>
          </a:stretch>
        </p:blipFill>
        <p:spPr bwMode="auto">
          <a:xfrm>
            <a:off x="503548" y="407702"/>
            <a:ext cx="8136904" cy="60425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1341817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764704"/>
            <a:ext cx="8229600" cy="5433467"/>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1000" u="sng" dirty="0">
              <a:solidFill>
                <a:schemeClr val="tx1">
                  <a:lumMod val="85000"/>
                  <a:lumOff val="15000"/>
                </a:schemeClr>
              </a:solidFill>
            </a:endParaRPr>
          </a:p>
          <a:p>
            <a:r>
              <a:rPr lang="en-GB" sz="5400" u="sng" dirty="0">
                <a:solidFill>
                  <a:schemeClr val="tx2">
                    <a:lumMod val="50000"/>
                  </a:schemeClr>
                </a:solidFill>
                <a:latin typeface="Sassoon Penpals" panose="02000400000000000000" pitchFamily="50" charset="0"/>
              </a:rPr>
              <a:t>Spelling</a:t>
            </a:r>
          </a:p>
          <a:p>
            <a:endParaRPr lang="en-GB" sz="3600" dirty="0">
              <a:solidFill>
                <a:schemeClr val="tx2">
                  <a:lumMod val="50000"/>
                </a:schemeClr>
              </a:solidFill>
              <a:latin typeface="Sassoon Penpals" panose="02000400000000000000" pitchFamily="50" charset="0"/>
            </a:endParaRPr>
          </a:p>
          <a:p>
            <a:pPr marL="571500" indent="-571500" algn="l">
              <a:buFont typeface="Arial" panose="020B0604020202020204" pitchFamily="34" charset="0"/>
              <a:buChar char="•"/>
            </a:pPr>
            <a:r>
              <a:rPr lang="en-GB" sz="3600" dirty="0">
                <a:solidFill>
                  <a:schemeClr val="tx2">
                    <a:lumMod val="50000"/>
                  </a:schemeClr>
                </a:solidFill>
                <a:latin typeface="Sassoon Penpals" panose="02000400000000000000" pitchFamily="50" charset="0"/>
              </a:rPr>
              <a:t>Taught in phonics</a:t>
            </a:r>
          </a:p>
          <a:p>
            <a:pPr marL="571500" indent="-571500" algn="l">
              <a:buFont typeface="Arial" panose="020B0604020202020204" pitchFamily="34" charset="0"/>
              <a:buChar char="•"/>
            </a:pPr>
            <a:r>
              <a:rPr lang="en-GB" sz="3600" dirty="0">
                <a:solidFill>
                  <a:schemeClr val="tx2">
                    <a:lumMod val="50000"/>
                  </a:schemeClr>
                </a:solidFill>
                <a:latin typeface="Sassoon Penpals" panose="02000400000000000000" pitchFamily="50" charset="0"/>
              </a:rPr>
              <a:t>Taught as part of English lessons</a:t>
            </a:r>
          </a:p>
          <a:p>
            <a:pPr marL="571500" indent="-571500" algn="l">
              <a:buFont typeface="Arial" panose="020B0604020202020204" pitchFamily="34" charset="0"/>
              <a:buChar char="•"/>
            </a:pPr>
            <a:r>
              <a:rPr lang="en-GB" sz="3600" dirty="0">
                <a:solidFill>
                  <a:schemeClr val="tx2">
                    <a:lumMod val="50000"/>
                  </a:schemeClr>
                </a:solidFill>
                <a:latin typeface="Sassoon Penpals" panose="02000400000000000000" pitchFamily="50" charset="0"/>
              </a:rPr>
              <a:t>There will be an assessment on some of the Year 2 words at the end of each half term and to see if they apply them within dictated sentences.</a:t>
            </a:r>
            <a:endParaRPr lang="en-GB" sz="6000" u="sng" dirty="0">
              <a:solidFill>
                <a:schemeClr val="tx2">
                  <a:lumMod val="50000"/>
                </a:schemeClr>
              </a:solidFill>
              <a:latin typeface="Sassoon Penpals" panose="02000400000000000000" pitchFamily="50" charset="0"/>
            </a:endParaRPr>
          </a:p>
          <a:p>
            <a:endParaRPr lang="en-GB" sz="5400" u="sng" dirty="0">
              <a:solidFill>
                <a:schemeClr val="tx1">
                  <a:lumMod val="75000"/>
                  <a:lumOff val="25000"/>
                </a:schemeClr>
              </a:solidFill>
            </a:endParaRPr>
          </a:p>
          <a:p>
            <a:endParaRPr lang="en-GB" sz="6000" u="sng" dirty="0"/>
          </a:p>
        </p:txBody>
      </p:sp>
    </p:spTree>
    <p:extLst>
      <p:ext uri="{BB962C8B-B14F-4D97-AF65-F5344CB8AC3E}">
        <p14:creationId xmlns:p14="http://schemas.microsoft.com/office/powerpoint/2010/main" val="2006683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AA064-4809-4674-9FF6-41E1F3CE7133}"/>
              </a:ext>
            </a:extLst>
          </p:cNvPr>
          <p:cNvSpPr txBox="1"/>
          <p:nvPr/>
        </p:nvSpPr>
        <p:spPr>
          <a:xfrm>
            <a:off x="539552" y="260648"/>
            <a:ext cx="8136904" cy="1077218"/>
          </a:xfrm>
          <a:prstGeom prst="rect">
            <a:avLst/>
          </a:prstGeom>
          <a:noFill/>
        </p:spPr>
        <p:txBody>
          <a:bodyPr wrap="square" rtlCol="0">
            <a:spAutoFit/>
          </a:bodyPr>
          <a:lstStyle/>
          <a:p>
            <a:r>
              <a:rPr lang="en-GB" sz="3200" dirty="0">
                <a:solidFill>
                  <a:srgbClr val="002060"/>
                </a:solidFill>
                <a:latin typeface="Sassoon Penpals" panose="02000400000000000000" pitchFamily="50" charset="0"/>
              </a:rPr>
              <a:t>An example of a child working at the ‘expected’ level in Spring Term of Year 2.</a:t>
            </a:r>
          </a:p>
        </p:txBody>
      </p:sp>
      <p:pic>
        <p:nvPicPr>
          <p:cNvPr id="5" name="Picture 4">
            <a:extLst>
              <a:ext uri="{FF2B5EF4-FFF2-40B4-BE49-F238E27FC236}">
                <a16:creationId xmlns:a16="http://schemas.microsoft.com/office/drawing/2014/main" id="{BE82CC84-8989-4BA6-BB3D-AD0AA3E4A34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928" t="15287" r="1463" b="20713"/>
          <a:stretch/>
        </p:blipFill>
        <p:spPr>
          <a:xfrm>
            <a:off x="1867362" y="1469577"/>
            <a:ext cx="5409275" cy="5127775"/>
          </a:xfrm>
          <a:prstGeom prst="rect">
            <a:avLst/>
          </a:prstGeom>
        </p:spPr>
      </p:pic>
    </p:spTree>
    <p:extLst>
      <p:ext uri="{BB962C8B-B14F-4D97-AF65-F5344CB8AC3E}">
        <p14:creationId xmlns:p14="http://schemas.microsoft.com/office/powerpoint/2010/main" val="4222769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605423"/>
            <a:ext cx="8229600" cy="5775905"/>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2800" u="sng" dirty="0">
              <a:solidFill>
                <a:srgbClr val="002060"/>
              </a:solidFill>
            </a:endParaRPr>
          </a:p>
          <a:p>
            <a:pPr lvl="1" algn="l"/>
            <a:r>
              <a:rPr lang="en-GB" sz="3500" dirty="0">
                <a:solidFill>
                  <a:schemeClr val="tx2">
                    <a:lumMod val="50000"/>
                  </a:schemeClr>
                </a:solidFill>
                <a:latin typeface="Sassoon Penpals" panose="02000400000000000000" pitchFamily="50" charset="0"/>
              </a:rPr>
              <a:t>Please encourage your child to use the correct pencil grip.  It will make writing a much more comfortable experience in the long run.  It  is hard to remedy as they get older.</a:t>
            </a:r>
          </a:p>
          <a:p>
            <a:endParaRPr lang="en-GB" sz="6000" u="sng" dirty="0">
              <a:solidFill>
                <a:schemeClr val="tx2">
                  <a:lumMod val="50000"/>
                </a:schemeClr>
              </a:solidFill>
              <a:latin typeface="Sassoon Penpals" panose="02000400000000000000" pitchFamily="50" charset="0"/>
            </a:endParaRPr>
          </a:p>
          <a:p>
            <a:endParaRPr lang="en-GB" sz="5400" dirty="0">
              <a:solidFill>
                <a:schemeClr val="tx2">
                  <a:lumMod val="50000"/>
                </a:schemeClr>
              </a:solidFill>
              <a:latin typeface="Sassoon Penpals" panose="02000400000000000000" pitchFamily="50" charset="0"/>
            </a:endParaRPr>
          </a:p>
          <a:p>
            <a:r>
              <a:rPr lang="en-GB" sz="4300" dirty="0">
                <a:solidFill>
                  <a:schemeClr val="tx2">
                    <a:lumMod val="50000"/>
                  </a:schemeClr>
                </a:solidFill>
                <a:latin typeface="Sassoon Penpals" panose="02000400000000000000" pitchFamily="50" charset="0"/>
              </a:rPr>
              <a:t>‘Pinch and rest’</a:t>
            </a:r>
          </a:p>
          <a:p>
            <a:endParaRPr lang="en-GB" sz="6000" u="sng" dirty="0"/>
          </a:p>
        </p:txBody>
      </p:sp>
      <p:pic>
        <p:nvPicPr>
          <p:cNvPr id="5" name="Picture 4">
            <a:extLst>
              <a:ext uri="{FF2B5EF4-FFF2-40B4-BE49-F238E27FC236}">
                <a16:creationId xmlns:a16="http://schemas.microsoft.com/office/drawing/2014/main" id="{0B1A2153-E399-4E67-9FBC-E5EAFF8D1B44}"/>
              </a:ext>
            </a:extLst>
          </p:cNvPr>
          <p:cNvPicPr>
            <a:picLocks noChangeAspect="1"/>
          </p:cNvPicPr>
          <p:nvPr/>
        </p:nvPicPr>
        <p:blipFill>
          <a:blip r:embed="rId2"/>
          <a:stretch>
            <a:fillRect/>
          </a:stretch>
        </p:blipFill>
        <p:spPr>
          <a:xfrm>
            <a:off x="3275012" y="3322157"/>
            <a:ext cx="2758679" cy="1867062"/>
          </a:xfrm>
          <a:prstGeom prst="rect">
            <a:avLst/>
          </a:prstGeom>
        </p:spPr>
      </p:pic>
    </p:spTree>
    <p:extLst>
      <p:ext uri="{BB962C8B-B14F-4D97-AF65-F5344CB8AC3E}">
        <p14:creationId xmlns:p14="http://schemas.microsoft.com/office/powerpoint/2010/main" val="755980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188640"/>
            <a:ext cx="8363272" cy="6048672"/>
          </a:xfrm>
          <a:prstGeom prst="rect">
            <a:avLst/>
          </a:prstGeom>
          <a:noFill/>
          <a:scene3d>
            <a:camera prst="orthographicFront"/>
            <a:lightRig rig="threePt" dir="t"/>
          </a:scene3d>
          <a:sp3d>
            <a:bevelT/>
          </a:sp3d>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6500" u="sng" dirty="0">
                <a:solidFill>
                  <a:schemeClr val="tx2">
                    <a:lumMod val="50000"/>
                  </a:schemeClr>
                </a:solidFill>
                <a:latin typeface="Sassoon Penpals" panose="02000400000000000000" pitchFamily="50" charset="0"/>
              </a:rPr>
              <a:t>Maths</a:t>
            </a:r>
          </a:p>
          <a:p>
            <a:pPr lvl="1"/>
            <a:endParaRPr lang="en-GB" sz="2000" u="sng" dirty="0">
              <a:solidFill>
                <a:schemeClr val="tx2">
                  <a:lumMod val="50000"/>
                </a:schemeClr>
              </a:solidFill>
              <a:latin typeface="Sassoon Penpals" panose="02000400000000000000" pitchFamily="50" charset="0"/>
            </a:endParaRPr>
          </a:p>
          <a:p>
            <a:pPr marL="1314450" lvl="1" indent="-857250" algn="l">
              <a:buFont typeface="Arial" panose="020B0604020202020204" pitchFamily="34" charset="0"/>
              <a:buChar char="•"/>
            </a:pPr>
            <a:r>
              <a:rPr lang="en-GB" sz="4000" dirty="0">
                <a:solidFill>
                  <a:schemeClr val="tx2">
                    <a:lumMod val="50000"/>
                  </a:schemeClr>
                </a:solidFill>
                <a:latin typeface="Sassoon Penpals" panose="02000400000000000000" pitchFamily="50" charset="0"/>
              </a:rPr>
              <a:t>We use a maths mastery approach.</a:t>
            </a:r>
          </a:p>
          <a:p>
            <a:pPr marL="1314450" lvl="1" indent="-857250" algn="l">
              <a:buFont typeface="Arial" panose="020B0604020202020204" pitchFamily="34" charset="0"/>
              <a:buChar char="•"/>
            </a:pPr>
            <a:r>
              <a:rPr lang="en-GB" sz="4000" dirty="0">
                <a:solidFill>
                  <a:schemeClr val="tx2">
                    <a:lumMod val="50000"/>
                  </a:schemeClr>
                </a:solidFill>
                <a:latin typeface="Sassoon Penpals" panose="02000400000000000000" pitchFamily="50" charset="0"/>
              </a:rPr>
              <a:t>Underlying number knowledge is key, we do not just carry out lists of calculations as this does not build deep understanding.</a:t>
            </a:r>
          </a:p>
          <a:p>
            <a:pPr marL="1314450" lvl="1" indent="-857250" algn="l">
              <a:buFont typeface="Arial" panose="020B0604020202020204" pitchFamily="34" charset="0"/>
              <a:buChar char="•"/>
            </a:pPr>
            <a:r>
              <a:rPr lang="en-GB" sz="4000" dirty="0">
                <a:solidFill>
                  <a:schemeClr val="tx2">
                    <a:lumMod val="50000"/>
                  </a:schemeClr>
                </a:solidFill>
                <a:latin typeface="Sassoon Penpals" panose="02000400000000000000" pitchFamily="50" charset="0"/>
              </a:rPr>
              <a:t>Maths is not all about numbers – e.g. days of the week and shape</a:t>
            </a:r>
          </a:p>
        </p:txBody>
      </p:sp>
    </p:spTree>
    <p:extLst>
      <p:ext uri="{BB962C8B-B14F-4D97-AF65-F5344CB8AC3E}">
        <p14:creationId xmlns:p14="http://schemas.microsoft.com/office/powerpoint/2010/main" val="3190667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C12F-B494-4855-95C1-65B81BBDFAE3}"/>
              </a:ext>
            </a:extLst>
          </p:cNvPr>
          <p:cNvSpPr>
            <a:spLocks noGrp="1"/>
          </p:cNvSpPr>
          <p:nvPr>
            <p:ph type="title"/>
          </p:nvPr>
        </p:nvSpPr>
        <p:spPr>
          <a:xfrm>
            <a:off x="457200" y="0"/>
            <a:ext cx="8229600" cy="731837"/>
          </a:xfrm>
        </p:spPr>
        <p:txBody>
          <a:bodyPr>
            <a:normAutofit fontScale="90000"/>
          </a:bodyPr>
          <a:lstStyle/>
          <a:p>
            <a:r>
              <a:rPr lang="en-GB" u="sng" dirty="0">
                <a:solidFill>
                  <a:srgbClr val="002060"/>
                </a:solidFill>
                <a:latin typeface="Sassoon Penpals" panose="02000400000000000000" pitchFamily="50" charset="0"/>
              </a:rPr>
              <a:t>Maths Fluency Facts</a:t>
            </a:r>
          </a:p>
        </p:txBody>
      </p:sp>
      <p:pic>
        <p:nvPicPr>
          <p:cNvPr id="6" name="Picture 5">
            <a:extLst>
              <a:ext uri="{FF2B5EF4-FFF2-40B4-BE49-F238E27FC236}">
                <a16:creationId xmlns:a16="http://schemas.microsoft.com/office/drawing/2014/main" id="{CCC7E163-A558-42CD-BCDB-1B75A59BF8BF}"/>
              </a:ext>
            </a:extLst>
          </p:cNvPr>
          <p:cNvPicPr>
            <a:picLocks noChangeAspect="1"/>
          </p:cNvPicPr>
          <p:nvPr/>
        </p:nvPicPr>
        <p:blipFill>
          <a:blip r:embed="rId3"/>
          <a:stretch>
            <a:fillRect/>
          </a:stretch>
        </p:blipFill>
        <p:spPr>
          <a:xfrm>
            <a:off x="457200" y="767261"/>
            <a:ext cx="4526347" cy="3021779"/>
          </a:xfrm>
          <a:prstGeom prst="rect">
            <a:avLst/>
          </a:prstGeom>
        </p:spPr>
      </p:pic>
      <p:pic>
        <p:nvPicPr>
          <p:cNvPr id="7" name="Picture 6">
            <a:extLst>
              <a:ext uri="{FF2B5EF4-FFF2-40B4-BE49-F238E27FC236}">
                <a16:creationId xmlns:a16="http://schemas.microsoft.com/office/drawing/2014/main" id="{5920CE89-6465-49EC-B963-1C3C81375DD0}"/>
              </a:ext>
            </a:extLst>
          </p:cNvPr>
          <p:cNvPicPr>
            <a:picLocks noChangeAspect="1"/>
          </p:cNvPicPr>
          <p:nvPr/>
        </p:nvPicPr>
        <p:blipFill>
          <a:blip r:embed="rId4"/>
          <a:stretch>
            <a:fillRect/>
          </a:stretch>
        </p:blipFill>
        <p:spPr>
          <a:xfrm>
            <a:off x="5114363" y="1791140"/>
            <a:ext cx="4029637" cy="5039428"/>
          </a:xfrm>
          <a:prstGeom prst="rect">
            <a:avLst/>
          </a:prstGeom>
        </p:spPr>
      </p:pic>
      <p:sp>
        <p:nvSpPr>
          <p:cNvPr id="3" name="TextBox 2">
            <a:extLst>
              <a:ext uri="{FF2B5EF4-FFF2-40B4-BE49-F238E27FC236}">
                <a16:creationId xmlns:a16="http://schemas.microsoft.com/office/drawing/2014/main" id="{63D02D18-D9F3-4D91-B300-8655372ECA56}"/>
              </a:ext>
            </a:extLst>
          </p:cNvPr>
          <p:cNvSpPr txBox="1"/>
          <p:nvPr/>
        </p:nvSpPr>
        <p:spPr>
          <a:xfrm>
            <a:off x="457200" y="4077072"/>
            <a:ext cx="3960440" cy="2554545"/>
          </a:xfrm>
          <a:prstGeom prst="rect">
            <a:avLst/>
          </a:prstGeom>
          <a:noFill/>
        </p:spPr>
        <p:txBody>
          <a:bodyPr wrap="square" rtlCol="0">
            <a:spAutoFit/>
          </a:bodyPr>
          <a:lstStyle/>
          <a:p>
            <a:r>
              <a:rPr lang="en-GB" sz="2000" u="sng" dirty="0">
                <a:solidFill>
                  <a:srgbClr val="002060"/>
                </a:solidFill>
                <a:latin typeface="Sassoon Penpals" panose="02000400000000000000" pitchFamily="50" charset="0"/>
              </a:rPr>
              <a:t>Key Maths Facts</a:t>
            </a:r>
          </a:p>
          <a:p>
            <a:r>
              <a:rPr lang="en-GB" sz="2000" dirty="0">
                <a:solidFill>
                  <a:srgbClr val="002060"/>
                </a:solidFill>
                <a:latin typeface="Sassoon Penpals" panose="02000400000000000000" pitchFamily="50" charset="0"/>
              </a:rPr>
              <a:t>Key facts are sente home at the beginning of each half term.</a:t>
            </a:r>
          </a:p>
          <a:p>
            <a:r>
              <a:rPr lang="en-GB" sz="2000" dirty="0">
                <a:solidFill>
                  <a:srgbClr val="002060"/>
                </a:solidFill>
                <a:latin typeface="Sassoon Penpals" panose="02000400000000000000" pitchFamily="50" charset="0"/>
              </a:rPr>
              <a:t>Then we will assess the children at the end of each half term.</a:t>
            </a:r>
          </a:p>
          <a:p>
            <a:r>
              <a:rPr lang="en-GB" sz="2000" dirty="0">
                <a:solidFill>
                  <a:srgbClr val="002060"/>
                </a:solidFill>
                <a:latin typeface="Sassoon Penpals" panose="02000400000000000000" pitchFamily="50" charset="0"/>
              </a:rPr>
              <a:t>The assessments will be sent home so that you can support your child in the areas they found tricky.</a:t>
            </a:r>
          </a:p>
        </p:txBody>
      </p:sp>
    </p:spTree>
    <p:extLst>
      <p:ext uri="{BB962C8B-B14F-4D97-AF65-F5344CB8AC3E}">
        <p14:creationId xmlns:p14="http://schemas.microsoft.com/office/powerpoint/2010/main" val="1310555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C12F-B494-4855-95C1-65B81BBDFAE3}"/>
              </a:ext>
            </a:extLst>
          </p:cNvPr>
          <p:cNvSpPr>
            <a:spLocks noGrp="1"/>
          </p:cNvSpPr>
          <p:nvPr>
            <p:ph type="title"/>
          </p:nvPr>
        </p:nvSpPr>
        <p:spPr>
          <a:xfrm>
            <a:off x="457200" y="260648"/>
            <a:ext cx="8229600" cy="731837"/>
          </a:xfrm>
        </p:spPr>
        <p:txBody>
          <a:bodyPr>
            <a:normAutofit fontScale="90000"/>
          </a:bodyPr>
          <a:lstStyle/>
          <a:p>
            <a:r>
              <a:rPr lang="en-GB" u="sng" dirty="0">
                <a:solidFill>
                  <a:srgbClr val="002060"/>
                </a:solidFill>
                <a:latin typeface="Sassoon Penpals" panose="02000400000000000000" pitchFamily="50" charset="0"/>
              </a:rPr>
              <a:t>Multiplication Facts</a:t>
            </a:r>
          </a:p>
        </p:txBody>
      </p:sp>
      <p:sp>
        <p:nvSpPr>
          <p:cNvPr id="3" name="TextBox 2">
            <a:extLst>
              <a:ext uri="{FF2B5EF4-FFF2-40B4-BE49-F238E27FC236}">
                <a16:creationId xmlns:a16="http://schemas.microsoft.com/office/drawing/2014/main" id="{63D02D18-D9F3-4D91-B300-8655372ECA56}"/>
              </a:ext>
            </a:extLst>
          </p:cNvPr>
          <p:cNvSpPr txBox="1"/>
          <p:nvPr/>
        </p:nvSpPr>
        <p:spPr>
          <a:xfrm>
            <a:off x="430642" y="1001718"/>
            <a:ext cx="6229589" cy="5398401"/>
          </a:xfrm>
          <a:prstGeom prst="rect">
            <a:avLst/>
          </a:prstGeom>
          <a:noFill/>
        </p:spPr>
        <p:txBody>
          <a:bodyPr wrap="square" rtlCol="0">
            <a:spAutoFit/>
          </a:bodyPr>
          <a:lstStyle/>
          <a:p>
            <a:pPr algn="just">
              <a:lnSpc>
                <a:spcPct val="107000"/>
              </a:lnSpc>
              <a:spcAft>
                <a:spcPts val="800"/>
              </a:spcAft>
            </a:pP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By the end of Year 2, the children are expected to instantly recall facts for the 2-, 5- and 10-times tables including corresponding division facts. </a:t>
            </a:r>
          </a:p>
          <a:p>
            <a:pPr algn="just">
              <a:lnSpc>
                <a:spcPct val="107000"/>
              </a:lnSpc>
              <a:spcAft>
                <a:spcPts val="800"/>
              </a:spcAft>
            </a:pP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Each fortnight, the children will work through a timed challenge.  You will be able to see what the current multiplication focus is by checking signs displayed in the classroom window.</a:t>
            </a:r>
          </a:p>
          <a:p>
            <a:pPr algn="just">
              <a:lnSpc>
                <a:spcPct val="107000"/>
              </a:lnSpc>
              <a:spcAft>
                <a:spcPts val="800"/>
              </a:spcAft>
            </a:pPr>
            <a:endPar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endParaRPr>
          </a:p>
          <a:p>
            <a:pPr algn="just">
              <a:lnSpc>
                <a:spcPct val="107000"/>
              </a:lnSpc>
              <a:spcAft>
                <a:spcPts val="800"/>
              </a:spcAft>
            </a:pPr>
            <a:r>
              <a:rPr lang="en-GB" sz="2000" b="1"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Overview for the Year</a:t>
            </a:r>
            <a:endPar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endParaRPr>
          </a:p>
          <a:p>
            <a:pPr algn="just">
              <a:lnSpc>
                <a:spcPct val="107000"/>
              </a:lnSpc>
              <a:spcAft>
                <a:spcPts val="800"/>
              </a:spcAft>
            </a:pPr>
            <a:r>
              <a:rPr lang="en-GB" sz="2000" b="1"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Autumn 1</a:t>
            </a: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 – Counting in 2s, 5s, and 10s</a:t>
            </a:r>
          </a:p>
          <a:p>
            <a:pPr algn="just">
              <a:lnSpc>
                <a:spcPct val="107000"/>
              </a:lnSpc>
              <a:spcAft>
                <a:spcPts val="800"/>
              </a:spcAft>
            </a:pPr>
            <a:r>
              <a:rPr lang="en-GB" sz="2000" b="1"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Autumn 2</a:t>
            </a: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 – Ten times table</a:t>
            </a:r>
          </a:p>
          <a:p>
            <a:pPr algn="just">
              <a:lnSpc>
                <a:spcPct val="107000"/>
              </a:lnSpc>
              <a:spcAft>
                <a:spcPts val="800"/>
              </a:spcAft>
            </a:pPr>
            <a:r>
              <a:rPr lang="en-GB" sz="2000" b="1"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Spring 1</a:t>
            </a: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 -  Two times table</a:t>
            </a:r>
          </a:p>
          <a:p>
            <a:pPr algn="just">
              <a:lnSpc>
                <a:spcPct val="107000"/>
              </a:lnSpc>
              <a:spcAft>
                <a:spcPts val="800"/>
              </a:spcAft>
            </a:pPr>
            <a:r>
              <a:rPr lang="en-GB" sz="2000" b="1"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Spring 2</a:t>
            </a: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 – Five times table</a:t>
            </a:r>
          </a:p>
          <a:p>
            <a:pPr algn="just">
              <a:lnSpc>
                <a:spcPct val="107000"/>
              </a:lnSpc>
              <a:spcAft>
                <a:spcPts val="800"/>
              </a:spcAft>
            </a:pPr>
            <a:r>
              <a:rPr lang="en-GB" sz="2000" b="1"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Summer Term</a:t>
            </a:r>
            <a:r>
              <a:rPr lang="en-GB" sz="2000" dirty="0">
                <a:solidFill>
                  <a:schemeClr val="tx2">
                    <a:lumMod val="50000"/>
                  </a:schemeClr>
                </a:solidFill>
                <a:effectLst/>
                <a:latin typeface="Sassoon Penpals" panose="02000400000000000000" pitchFamily="50" charset="0"/>
                <a:ea typeface="Calibri" panose="020F0502020204030204" pitchFamily="34" charset="0"/>
                <a:cs typeface="Times New Roman" panose="02020603050405020304" pitchFamily="18" charset="0"/>
              </a:rPr>
              <a:t> – Mixed (2s, 5s, and 10s) plus associated division facts</a:t>
            </a:r>
          </a:p>
          <a:p>
            <a:r>
              <a:rPr lang="en-GB" sz="2800" dirty="0">
                <a:solidFill>
                  <a:schemeClr val="tx2">
                    <a:lumMod val="50000"/>
                  </a:schemeClr>
                </a:solidFill>
                <a:latin typeface="Sassoon Penpals" panose="02000400000000000000" pitchFamily="50" charset="0"/>
              </a:rPr>
              <a:t>  </a:t>
            </a:r>
          </a:p>
        </p:txBody>
      </p:sp>
      <p:pic>
        <p:nvPicPr>
          <p:cNvPr id="5" name="Picture 4">
            <a:extLst>
              <a:ext uri="{FF2B5EF4-FFF2-40B4-BE49-F238E27FC236}">
                <a16:creationId xmlns:a16="http://schemas.microsoft.com/office/drawing/2014/main" id="{4255A97E-38DE-153E-4FEB-4F79AC1809CF}"/>
              </a:ext>
            </a:extLst>
          </p:cNvPr>
          <p:cNvPicPr>
            <a:picLocks noChangeAspect="1"/>
          </p:cNvPicPr>
          <p:nvPr/>
        </p:nvPicPr>
        <p:blipFill>
          <a:blip r:embed="rId3"/>
          <a:stretch>
            <a:fillRect/>
          </a:stretch>
        </p:blipFill>
        <p:spPr>
          <a:xfrm>
            <a:off x="6804248" y="1628800"/>
            <a:ext cx="2117903" cy="3068960"/>
          </a:xfrm>
          <a:prstGeom prst="rect">
            <a:avLst/>
          </a:prstGeom>
        </p:spPr>
      </p:pic>
    </p:spTree>
    <p:extLst>
      <p:ext uri="{BB962C8B-B14F-4D97-AF65-F5344CB8AC3E}">
        <p14:creationId xmlns:p14="http://schemas.microsoft.com/office/powerpoint/2010/main" val="1007772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F766-7ED3-4F73-A011-242D4E4751C6}"/>
              </a:ext>
            </a:extLst>
          </p:cNvPr>
          <p:cNvSpPr>
            <a:spLocks noGrp="1"/>
          </p:cNvSpPr>
          <p:nvPr>
            <p:ph type="title"/>
          </p:nvPr>
        </p:nvSpPr>
        <p:spPr>
          <a:xfrm>
            <a:off x="433208" y="-44439"/>
            <a:ext cx="8229600" cy="1143000"/>
          </a:xfrm>
        </p:spPr>
        <p:txBody>
          <a:bodyPr/>
          <a:lstStyle/>
          <a:p>
            <a:r>
              <a:rPr lang="en-GB" b="1" dirty="0">
                <a:solidFill>
                  <a:schemeClr val="accent1">
                    <a:lumMod val="50000"/>
                  </a:schemeClr>
                </a:solidFill>
                <a:latin typeface="Sassoon Penpals" panose="02000400000000000000" pitchFamily="50" charset="0"/>
              </a:rPr>
              <a:t>Home Learning</a:t>
            </a:r>
          </a:p>
        </p:txBody>
      </p:sp>
      <p:sp>
        <p:nvSpPr>
          <p:cNvPr id="3" name="Content Placeholder 2">
            <a:extLst>
              <a:ext uri="{FF2B5EF4-FFF2-40B4-BE49-F238E27FC236}">
                <a16:creationId xmlns:a16="http://schemas.microsoft.com/office/drawing/2014/main" id="{F9743EEA-DBAE-4970-8987-718AB2CB2041}"/>
              </a:ext>
            </a:extLst>
          </p:cNvPr>
          <p:cNvSpPr>
            <a:spLocks noGrp="1"/>
          </p:cNvSpPr>
          <p:nvPr>
            <p:ph idx="1"/>
          </p:nvPr>
        </p:nvSpPr>
        <p:spPr>
          <a:xfrm>
            <a:off x="222084" y="858416"/>
            <a:ext cx="8229600" cy="5141168"/>
          </a:xfrm>
        </p:spPr>
        <p:txBody>
          <a:bodyPr>
            <a:normAutofit/>
          </a:bodyPr>
          <a:lstStyle/>
          <a:p>
            <a:pPr marL="0" indent="0">
              <a:buNone/>
            </a:pPr>
            <a:r>
              <a:rPr lang="en-GB" dirty="0">
                <a:solidFill>
                  <a:schemeClr val="tx2">
                    <a:lumMod val="50000"/>
                  </a:schemeClr>
                </a:solidFill>
                <a:latin typeface="Sassoon Penpals" panose="02000400000000000000" pitchFamily="50" charset="0"/>
              </a:rPr>
              <a:t>Children in Year 2 are expected to:</a:t>
            </a:r>
          </a:p>
          <a:p>
            <a:pPr marL="342900" lvl="0" indent="-342900" algn="just">
              <a:lnSpc>
                <a:spcPct val="115000"/>
              </a:lnSpc>
              <a:spcAft>
                <a:spcPts val="800"/>
              </a:spcAft>
              <a:buFont typeface="Symbol" panose="05050102010706020507" pitchFamily="18" charset="2"/>
              <a:buChar char=""/>
            </a:pPr>
            <a:r>
              <a:rPr lang="en-GB" sz="2400" dirty="0">
                <a:solidFill>
                  <a:schemeClr val="tx2">
                    <a:lumMod val="50000"/>
                  </a:schemeClr>
                </a:solidFill>
                <a:effectLst/>
                <a:latin typeface="Sassoon Penpals" panose="02000400000000000000" pitchFamily="50" charset="0"/>
                <a:ea typeface="Calibri" panose="020F0502020204030204" pitchFamily="34" charset="0"/>
                <a:cs typeface="Twinkl"/>
              </a:rPr>
              <a:t>Read – minimum 3 times per week </a:t>
            </a:r>
          </a:p>
          <a:p>
            <a:pPr marL="342900" lvl="0" indent="-342900" algn="just">
              <a:lnSpc>
                <a:spcPct val="115000"/>
              </a:lnSpc>
              <a:spcAft>
                <a:spcPts val="800"/>
              </a:spcAft>
              <a:buFont typeface="Symbol" panose="05050102010706020507" pitchFamily="18" charset="2"/>
              <a:buChar char=""/>
            </a:pPr>
            <a:r>
              <a:rPr lang="en-GB" sz="2400" dirty="0">
                <a:solidFill>
                  <a:schemeClr val="tx2">
                    <a:lumMod val="50000"/>
                  </a:schemeClr>
                </a:solidFill>
                <a:effectLst/>
                <a:latin typeface="Sassoon Penpals" panose="02000400000000000000" pitchFamily="50" charset="0"/>
                <a:ea typeface="Calibri" panose="020F0502020204030204" pitchFamily="34" charset="0"/>
                <a:cs typeface="Twinkl"/>
              </a:rPr>
              <a:t>Practise Year 2 everyday words</a:t>
            </a:r>
          </a:p>
          <a:p>
            <a:pPr marL="342900" lvl="0" indent="-342900" algn="just">
              <a:lnSpc>
                <a:spcPct val="115000"/>
              </a:lnSpc>
              <a:spcAft>
                <a:spcPts val="800"/>
              </a:spcAft>
              <a:buFont typeface="Symbol" panose="05050102010706020507" pitchFamily="18" charset="2"/>
              <a:buChar char=""/>
            </a:pPr>
            <a:r>
              <a:rPr lang="en-GB" sz="2400" dirty="0">
                <a:solidFill>
                  <a:schemeClr val="tx2">
                    <a:lumMod val="50000"/>
                  </a:schemeClr>
                </a:solidFill>
                <a:effectLst/>
                <a:latin typeface="Sassoon Penpals" panose="02000400000000000000" pitchFamily="50" charset="0"/>
                <a:ea typeface="Calibri" panose="020F0502020204030204" pitchFamily="34" charset="0"/>
                <a:cs typeface="Twinkl"/>
              </a:rPr>
              <a:t>Practise counting in 2s, 5s and 10s</a:t>
            </a:r>
          </a:p>
          <a:p>
            <a:pPr marL="342900" lvl="0" indent="-342900" algn="just">
              <a:lnSpc>
                <a:spcPct val="115000"/>
              </a:lnSpc>
              <a:spcAft>
                <a:spcPts val="800"/>
              </a:spcAft>
              <a:buFont typeface="Symbol" panose="05050102010706020507" pitchFamily="18" charset="2"/>
              <a:buChar char=""/>
            </a:pPr>
            <a:r>
              <a:rPr lang="en-GB" sz="2400" dirty="0">
                <a:solidFill>
                  <a:schemeClr val="tx2">
                    <a:lumMod val="50000"/>
                  </a:schemeClr>
                </a:solidFill>
                <a:effectLst/>
                <a:latin typeface="Sassoon Penpals" panose="02000400000000000000" pitchFamily="50" charset="0"/>
                <a:ea typeface="Calibri" panose="020F0502020204030204" pitchFamily="34" charset="0"/>
                <a:cs typeface="Twinkl"/>
              </a:rPr>
              <a:t>Practise times tables facts for 2s, 5s and 10s </a:t>
            </a:r>
          </a:p>
          <a:p>
            <a:pPr marL="342900" lvl="0" indent="-342900" algn="just">
              <a:lnSpc>
                <a:spcPct val="115000"/>
              </a:lnSpc>
              <a:spcAft>
                <a:spcPts val="800"/>
              </a:spcAft>
              <a:buFont typeface="Symbol" panose="05050102010706020507" pitchFamily="18" charset="2"/>
              <a:buChar char=""/>
            </a:pPr>
            <a:r>
              <a:rPr lang="en-GB" sz="2400" dirty="0">
                <a:solidFill>
                  <a:schemeClr val="tx2">
                    <a:lumMod val="50000"/>
                  </a:schemeClr>
                </a:solidFill>
                <a:effectLst/>
                <a:latin typeface="Sassoon Penpals" panose="02000400000000000000" pitchFamily="50" charset="0"/>
                <a:ea typeface="Calibri" panose="020F0502020204030204" pitchFamily="34" charset="0"/>
                <a:cs typeface="Twinkl"/>
              </a:rPr>
              <a:t>Practise maths fluency – number bonds, doubles, halves</a:t>
            </a:r>
          </a:p>
          <a:p>
            <a:pPr marL="0" indent="0">
              <a:buNone/>
            </a:pPr>
            <a:r>
              <a:rPr lang="en-GB" sz="2400" dirty="0">
                <a:solidFill>
                  <a:schemeClr val="tx2">
                    <a:lumMod val="50000"/>
                  </a:schemeClr>
                </a:solidFill>
                <a:latin typeface="Sassoon Penpals" panose="02000400000000000000" pitchFamily="50" charset="0"/>
              </a:rPr>
              <a:t>Optional - Home Learning Grid</a:t>
            </a:r>
          </a:p>
        </p:txBody>
      </p:sp>
      <p:pic>
        <p:nvPicPr>
          <p:cNvPr id="4" name="Picture 3">
            <a:extLst>
              <a:ext uri="{FF2B5EF4-FFF2-40B4-BE49-F238E27FC236}">
                <a16:creationId xmlns:a16="http://schemas.microsoft.com/office/drawing/2014/main" id="{4C4436D4-5CF4-4652-97F8-DBDBA22D26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116632"/>
            <a:ext cx="1134632" cy="1874893"/>
          </a:xfrm>
          <a:prstGeom prst="rect">
            <a:avLst/>
          </a:prstGeom>
        </p:spPr>
      </p:pic>
      <p:pic>
        <p:nvPicPr>
          <p:cNvPr id="5" name="Picture 4">
            <a:extLst>
              <a:ext uri="{FF2B5EF4-FFF2-40B4-BE49-F238E27FC236}">
                <a16:creationId xmlns:a16="http://schemas.microsoft.com/office/drawing/2014/main" id="{FCF41073-A9C5-4127-AEB0-C56705569549}"/>
              </a:ext>
            </a:extLst>
          </p:cNvPr>
          <p:cNvPicPr>
            <a:picLocks noChangeAspect="1"/>
          </p:cNvPicPr>
          <p:nvPr/>
        </p:nvPicPr>
        <p:blipFill>
          <a:blip r:embed="rId4"/>
          <a:stretch>
            <a:fillRect/>
          </a:stretch>
        </p:blipFill>
        <p:spPr>
          <a:xfrm>
            <a:off x="1205375" y="4869161"/>
            <a:ext cx="2959113" cy="1988840"/>
          </a:xfrm>
          <a:prstGeom prst="rect">
            <a:avLst/>
          </a:prstGeom>
        </p:spPr>
      </p:pic>
      <p:pic>
        <p:nvPicPr>
          <p:cNvPr id="6" name="Picture 5">
            <a:extLst>
              <a:ext uri="{FF2B5EF4-FFF2-40B4-BE49-F238E27FC236}">
                <a16:creationId xmlns:a16="http://schemas.microsoft.com/office/drawing/2014/main" id="{492114CC-34AF-428E-B839-C4791C062A65}"/>
              </a:ext>
            </a:extLst>
          </p:cNvPr>
          <p:cNvPicPr>
            <a:picLocks noChangeAspect="1"/>
          </p:cNvPicPr>
          <p:nvPr/>
        </p:nvPicPr>
        <p:blipFill>
          <a:blip r:embed="rId5"/>
          <a:stretch>
            <a:fillRect/>
          </a:stretch>
        </p:blipFill>
        <p:spPr>
          <a:xfrm>
            <a:off x="4979514" y="4888623"/>
            <a:ext cx="3181530" cy="1953624"/>
          </a:xfrm>
          <a:prstGeom prst="rect">
            <a:avLst/>
          </a:prstGeom>
        </p:spPr>
      </p:pic>
    </p:spTree>
    <p:extLst>
      <p:ext uri="{BB962C8B-B14F-4D97-AF65-F5344CB8AC3E}">
        <p14:creationId xmlns:p14="http://schemas.microsoft.com/office/powerpoint/2010/main" val="4242857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92696"/>
            <a:ext cx="8496944" cy="5904656"/>
          </a:xfrm>
          <a:noFill/>
          <a:scene3d>
            <a:camera prst="orthographicFront"/>
            <a:lightRig rig="threePt" dir="t"/>
          </a:scene3d>
          <a:sp3d>
            <a:bevelT/>
          </a:sp3d>
        </p:spPr>
        <p:txBody>
          <a:bodyPr>
            <a:normAutofit lnSpcReduction="10000"/>
          </a:bodyPr>
          <a:lstStyle/>
          <a:p>
            <a:pPr marL="0" indent="0" algn="ctr">
              <a:buNone/>
            </a:pPr>
            <a:r>
              <a:rPr lang="en-GB" sz="5200" u="sng" dirty="0">
                <a:solidFill>
                  <a:schemeClr val="tx2">
                    <a:lumMod val="50000"/>
                  </a:schemeClr>
                </a:solidFill>
                <a:latin typeface="Sassoon Penpals" panose="02000400000000000000" pitchFamily="50" charset="0"/>
              </a:rPr>
              <a:t>What to do if your child is having difficulties</a:t>
            </a:r>
          </a:p>
          <a:p>
            <a:pPr marL="0" indent="0" algn="ctr">
              <a:buNone/>
            </a:pPr>
            <a:endParaRPr lang="en-GB" sz="2400" u="sng" dirty="0">
              <a:solidFill>
                <a:schemeClr val="tx2">
                  <a:lumMod val="50000"/>
                </a:schemeClr>
              </a:solidFill>
              <a:latin typeface="Sassoon Penpals" panose="02000400000000000000" pitchFamily="50" charset="0"/>
            </a:endParaRPr>
          </a:p>
          <a:p>
            <a:pPr>
              <a:lnSpc>
                <a:spcPct val="120000"/>
              </a:lnSpc>
            </a:pPr>
            <a:r>
              <a:rPr lang="en-GB" sz="3600" dirty="0">
                <a:solidFill>
                  <a:schemeClr val="tx2">
                    <a:lumMod val="50000"/>
                  </a:schemeClr>
                </a:solidFill>
                <a:latin typeface="Sassoon Penpals" panose="02000400000000000000" pitchFamily="50" charset="0"/>
              </a:rPr>
              <a:t>You are welcome to email me via the school office. If I can’t help, I can access the right person for you.</a:t>
            </a:r>
          </a:p>
          <a:p>
            <a:pPr>
              <a:lnSpc>
                <a:spcPct val="120000"/>
              </a:lnSpc>
            </a:pPr>
            <a:r>
              <a:rPr lang="en-GB" sz="3600" dirty="0">
                <a:solidFill>
                  <a:schemeClr val="tx2">
                    <a:lumMod val="50000"/>
                  </a:schemeClr>
                </a:solidFill>
                <a:latin typeface="Sassoon Penpals" panose="02000400000000000000" pitchFamily="50" charset="0"/>
              </a:rPr>
              <a:t>Please feel free to contact me about any concerns you may have about your child, not just academic difficulties.</a:t>
            </a:r>
          </a:p>
          <a:p>
            <a:pPr>
              <a:lnSpc>
                <a:spcPct val="120000"/>
              </a:lnSpc>
            </a:pPr>
            <a:r>
              <a:rPr lang="en-GB" sz="3600" dirty="0">
                <a:solidFill>
                  <a:schemeClr val="tx2">
                    <a:lumMod val="50000"/>
                  </a:schemeClr>
                </a:solidFill>
                <a:latin typeface="Sassoon Penpals" panose="02000400000000000000" pitchFamily="50" charset="0"/>
              </a:rPr>
              <a:t>Catch up with me at Parents’ Evening in October.</a:t>
            </a:r>
          </a:p>
        </p:txBody>
      </p:sp>
    </p:spTree>
    <p:extLst>
      <p:ext uri="{BB962C8B-B14F-4D97-AF65-F5344CB8AC3E}">
        <p14:creationId xmlns:p14="http://schemas.microsoft.com/office/powerpoint/2010/main" val="2973028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349D-9A2E-489B-9A8C-BD5CC8CDFA61}"/>
              </a:ext>
            </a:extLst>
          </p:cNvPr>
          <p:cNvSpPr>
            <a:spLocks noGrp="1"/>
          </p:cNvSpPr>
          <p:nvPr>
            <p:ph type="title"/>
          </p:nvPr>
        </p:nvSpPr>
        <p:spPr/>
        <p:txBody>
          <a:bodyPr/>
          <a:lstStyle/>
          <a:p>
            <a:r>
              <a:rPr lang="en-GB" b="1" dirty="0">
                <a:solidFill>
                  <a:schemeClr val="tx2"/>
                </a:solidFill>
                <a:latin typeface="Sassoon Penpals" panose="02000400000000000000" pitchFamily="50" charset="0"/>
              </a:rPr>
              <a:t>Casey’s Crew</a:t>
            </a:r>
          </a:p>
        </p:txBody>
      </p:sp>
      <p:sp>
        <p:nvSpPr>
          <p:cNvPr id="3" name="Content Placeholder 2">
            <a:extLst>
              <a:ext uri="{FF2B5EF4-FFF2-40B4-BE49-F238E27FC236}">
                <a16:creationId xmlns:a16="http://schemas.microsoft.com/office/drawing/2014/main" id="{7482A489-B9FC-40F7-8646-A3E44AEDB8BE}"/>
              </a:ext>
            </a:extLst>
          </p:cNvPr>
          <p:cNvSpPr>
            <a:spLocks noGrp="1"/>
          </p:cNvSpPr>
          <p:nvPr>
            <p:ph idx="1"/>
          </p:nvPr>
        </p:nvSpPr>
        <p:spPr>
          <a:xfrm>
            <a:off x="212493" y="1508919"/>
            <a:ext cx="8964488" cy="4983162"/>
          </a:xfrm>
        </p:spPr>
        <p:txBody>
          <a:bodyPr>
            <a:normAutofit fontScale="25000" lnSpcReduction="20000"/>
          </a:bodyPr>
          <a:lstStyle/>
          <a:p>
            <a:r>
              <a:rPr lang="en-GB" sz="11200" dirty="0">
                <a:solidFill>
                  <a:schemeClr val="tx2">
                    <a:lumMod val="50000"/>
                  </a:schemeClr>
                </a:solidFill>
                <a:latin typeface="Sassoon Penpals" panose="02000400000000000000" pitchFamily="50" charset="0"/>
              </a:rPr>
              <a:t>Children in Year 2 can apply to be a member of Casey’s Crew to help look after others on the playground during lunchtimes and playtimes. </a:t>
            </a:r>
          </a:p>
          <a:p>
            <a:endParaRPr lang="en-GB" sz="11200" dirty="0">
              <a:solidFill>
                <a:schemeClr val="tx2">
                  <a:lumMod val="50000"/>
                </a:schemeClr>
              </a:solidFill>
              <a:latin typeface="Sassoon Penpals" panose="02000400000000000000" pitchFamily="50" charset="0"/>
            </a:endParaRPr>
          </a:p>
          <a:p>
            <a:r>
              <a:rPr lang="en-GB" sz="11200" dirty="0">
                <a:solidFill>
                  <a:schemeClr val="tx2">
                    <a:lumMod val="50000"/>
                  </a:schemeClr>
                </a:solidFill>
                <a:latin typeface="Sassoon Penpals" panose="02000400000000000000" pitchFamily="50" charset="0"/>
              </a:rPr>
              <a:t>There will be training and regular check ins with Miss Davies. </a:t>
            </a:r>
          </a:p>
          <a:p>
            <a:endParaRPr lang="en-GB" sz="11200" dirty="0">
              <a:solidFill>
                <a:schemeClr val="tx2">
                  <a:lumMod val="50000"/>
                </a:schemeClr>
              </a:solidFill>
              <a:latin typeface="Sassoon Penpals" panose="02000400000000000000" pitchFamily="50" charset="0"/>
            </a:endParaRPr>
          </a:p>
          <a:p>
            <a:r>
              <a:rPr lang="en-GB" sz="11200" dirty="0">
                <a:solidFill>
                  <a:schemeClr val="tx2">
                    <a:lumMod val="50000"/>
                  </a:schemeClr>
                </a:solidFill>
                <a:latin typeface="Sassoon Penpals" panose="02000400000000000000" pitchFamily="50" charset="0"/>
              </a:rPr>
              <a:t>Children complete an application form.</a:t>
            </a:r>
          </a:p>
          <a:p>
            <a:endParaRPr lang="en-GB" sz="11200" dirty="0">
              <a:solidFill>
                <a:schemeClr val="tx2">
                  <a:lumMod val="50000"/>
                </a:schemeClr>
              </a:solidFill>
              <a:latin typeface="Sassoon Penpals" panose="02000400000000000000" pitchFamily="50" charset="0"/>
            </a:endParaRPr>
          </a:p>
          <a:p>
            <a:r>
              <a:rPr lang="en-GB" sz="11200" dirty="0">
                <a:solidFill>
                  <a:schemeClr val="tx2">
                    <a:lumMod val="50000"/>
                  </a:schemeClr>
                </a:solidFill>
                <a:latin typeface="Sassoon Penpals" panose="02000400000000000000" pitchFamily="50" charset="0"/>
              </a:rPr>
              <a:t>Applications to be returned by Tuesday 22</a:t>
            </a:r>
            <a:r>
              <a:rPr lang="en-GB" sz="11200" baseline="30000" dirty="0">
                <a:solidFill>
                  <a:schemeClr val="tx2">
                    <a:lumMod val="50000"/>
                  </a:schemeClr>
                </a:solidFill>
                <a:latin typeface="Sassoon Penpals" panose="02000400000000000000" pitchFamily="50" charset="0"/>
              </a:rPr>
              <a:t>nd </a:t>
            </a:r>
            <a:r>
              <a:rPr lang="en-GB" sz="11200" dirty="0">
                <a:solidFill>
                  <a:schemeClr val="tx2">
                    <a:lumMod val="50000"/>
                  </a:schemeClr>
                </a:solidFill>
                <a:latin typeface="Sassoon Penpals" panose="02000400000000000000" pitchFamily="50" charset="0"/>
              </a:rPr>
              <a:t>September.  If your child is interested, please take time to talk about making a commitment and taking a real pride in completing their application.</a:t>
            </a:r>
          </a:p>
          <a:p>
            <a:pPr marL="0" indent="0">
              <a:buNone/>
            </a:pPr>
            <a:endParaRPr lang="en-GB" sz="11200" dirty="0">
              <a:solidFill>
                <a:schemeClr val="tx2">
                  <a:lumMod val="50000"/>
                </a:schemeClr>
              </a:solidFill>
              <a:latin typeface="Sassoon Penpals" panose="02000400000000000000" pitchFamily="50" charset="0"/>
            </a:endParaRPr>
          </a:p>
          <a:p>
            <a:r>
              <a:rPr lang="en-GB" sz="11200" dirty="0">
                <a:solidFill>
                  <a:schemeClr val="tx2">
                    <a:lumMod val="50000"/>
                  </a:schemeClr>
                </a:solidFill>
                <a:latin typeface="Sassoon Penpals" panose="02000400000000000000" pitchFamily="50" charset="0"/>
              </a:rPr>
              <a:t>We also vote for two children to be our school council representatives later in  the year.</a:t>
            </a:r>
          </a:p>
          <a:p>
            <a:pPr marL="0" indent="0">
              <a:buNone/>
            </a:pPr>
            <a:endParaRPr lang="en-GB" dirty="0">
              <a:latin typeface="Comic Sans MS" panose="030F0702030302020204" pitchFamily="66" charset="0"/>
            </a:endParaRPr>
          </a:p>
        </p:txBody>
      </p:sp>
      <p:grpSp>
        <p:nvGrpSpPr>
          <p:cNvPr id="4" name="Group 15">
            <a:extLst>
              <a:ext uri="{FF2B5EF4-FFF2-40B4-BE49-F238E27FC236}">
                <a16:creationId xmlns:a16="http://schemas.microsoft.com/office/drawing/2014/main" id="{DE20628E-835E-4C65-A456-F36680F2A98B}"/>
              </a:ext>
            </a:extLst>
          </p:cNvPr>
          <p:cNvGrpSpPr>
            <a:grpSpLocks/>
          </p:cNvGrpSpPr>
          <p:nvPr/>
        </p:nvGrpSpPr>
        <p:grpSpPr bwMode="auto">
          <a:xfrm>
            <a:off x="1043608" y="77568"/>
            <a:ext cx="1022045" cy="1234281"/>
            <a:chOff x="0" y="0"/>
            <a:chExt cx="2382592" cy="3258355"/>
          </a:xfrm>
        </p:grpSpPr>
        <p:pic>
          <p:nvPicPr>
            <p:cNvPr id="5" name="Picture 8" descr="P:\Vision Values\vision-value coloured pics\Conker_Relaxed.PNG">
              <a:extLst>
                <a:ext uri="{FF2B5EF4-FFF2-40B4-BE49-F238E27FC236}">
                  <a16:creationId xmlns:a16="http://schemas.microsoft.com/office/drawing/2014/main" id="{E39C19BB-E1FB-4888-8C90-BADB03C2EDD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2592" cy="325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Image result for cartoon book">
              <a:extLst>
                <a:ext uri="{FF2B5EF4-FFF2-40B4-BE49-F238E27FC236}">
                  <a16:creationId xmlns:a16="http://schemas.microsoft.com/office/drawing/2014/main" id="{2073A146-62A7-453E-9BB6-10FC8D9FAC9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792" y="1970467"/>
              <a:ext cx="1068946" cy="1017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92784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C6D0C4-F13C-4B48-94D8-B905033A25AD}"/>
              </a:ext>
            </a:extLst>
          </p:cNvPr>
          <p:cNvSpPr>
            <a:spLocks noGrp="1"/>
          </p:cNvSpPr>
          <p:nvPr>
            <p:ph idx="1"/>
          </p:nvPr>
        </p:nvSpPr>
        <p:spPr>
          <a:xfrm>
            <a:off x="457200" y="548680"/>
            <a:ext cx="8229600" cy="5976664"/>
          </a:xfrm>
        </p:spPr>
        <p:txBody>
          <a:bodyPr>
            <a:normAutofit/>
          </a:bodyPr>
          <a:lstStyle/>
          <a:p>
            <a:pPr marL="0" indent="0" algn="ctr">
              <a:buNone/>
            </a:pPr>
            <a:r>
              <a:rPr lang="en-GB" sz="4000" dirty="0">
                <a:solidFill>
                  <a:schemeClr val="tx2">
                    <a:lumMod val="50000"/>
                  </a:schemeClr>
                </a:solidFill>
                <a:latin typeface="Sassoon Penpals" panose="02000400000000000000" pitchFamily="50" charset="0"/>
              </a:rPr>
              <a:t>School arrangements for birthdays.</a:t>
            </a:r>
          </a:p>
          <a:p>
            <a:pPr marL="0" indent="0" algn="ctr">
              <a:buNone/>
            </a:pPr>
            <a:endParaRPr lang="en-GB" sz="4000" dirty="0">
              <a:solidFill>
                <a:schemeClr val="tx1">
                  <a:lumMod val="65000"/>
                  <a:lumOff val="35000"/>
                </a:schemeClr>
              </a:solidFill>
            </a:endParaRPr>
          </a:p>
          <a:p>
            <a:pPr marL="0" indent="0" algn="ctr">
              <a:buNone/>
            </a:pPr>
            <a:endParaRPr lang="en-GB" sz="4000" dirty="0">
              <a:solidFill>
                <a:schemeClr val="tx1">
                  <a:lumMod val="65000"/>
                  <a:lumOff val="35000"/>
                </a:schemeClr>
              </a:solidFill>
            </a:endParaRPr>
          </a:p>
          <a:p>
            <a:pPr marL="0" indent="0" algn="ctr">
              <a:buNone/>
            </a:pPr>
            <a:endParaRPr lang="en-GB" sz="4000" dirty="0">
              <a:solidFill>
                <a:schemeClr val="tx1">
                  <a:lumMod val="65000"/>
                  <a:lumOff val="35000"/>
                </a:schemeClr>
              </a:solidFill>
            </a:endParaRPr>
          </a:p>
          <a:p>
            <a:pPr marL="0" indent="0" algn="ctr">
              <a:buNone/>
            </a:pPr>
            <a:endParaRPr lang="en-GB" sz="4000" dirty="0">
              <a:solidFill>
                <a:schemeClr val="tx1">
                  <a:lumMod val="65000"/>
                  <a:lumOff val="35000"/>
                </a:schemeClr>
              </a:solidFill>
            </a:endParaRPr>
          </a:p>
          <a:p>
            <a:pPr marL="0" indent="0" algn="ctr">
              <a:buNone/>
            </a:pPr>
            <a:endParaRPr lang="en-GB" sz="4000" dirty="0">
              <a:solidFill>
                <a:schemeClr val="tx1">
                  <a:lumMod val="65000"/>
                  <a:lumOff val="35000"/>
                </a:schemeClr>
              </a:solidFill>
            </a:endParaRPr>
          </a:p>
          <a:p>
            <a:pPr marL="0" indent="0" algn="ctr">
              <a:buNone/>
            </a:pPr>
            <a:r>
              <a:rPr lang="en-GB" sz="4000" dirty="0">
                <a:solidFill>
                  <a:schemeClr val="tx2">
                    <a:lumMod val="50000"/>
                  </a:schemeClr>
                </a:solidFill>
                <a:latin typeface="Sassoon Penpals" panose="02000400000000000000" pitchFamily="50" charset="0"/>
              </a:rPr>
              <a:t>Please no sweets or cakes.  Instead your child can wear non-school uniform on their birthday.</a:t>
            </a:r>
          </a:p>
        </p:txBody>
      </p:sp>
      <p:pic>
        <p:nvPicPr>
          <p:cNvPr id="4" name="Picture 3">
            <a:extLst>
              <a:ext uri="{FF2B5EF4-FFF2-40B4-BE49-F238E27FC236}">
                <a16:creationId xmlns:a16="http://schemas.microsoft.com/office/drawing/2014/main" id="{BBADF417-18F2-487C-A08F-013FE596834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404239" y="1340768"/>
            <a:ext cx="2335521" cy="2418410"/>
          </a:xfrm>
          <a:prstGeom prst="rect">
            <a:avLst/>
          </a:prstGeom>
        </p:spPr>
      </p:pic>
    </p:spTree>
    <p:extLst>
      <p:ext uri="{BB962C8B-B14F-4D97-AF65-F5344CB8AC3E}">
        <p14:creationId xmlns:p14="http://schemas.microsoft.com/office/powerpoint/2010/main" val="3604522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C888E60-8444-89E5-F1F9-882E0CE5DFC6}"/>
              </a:ext>
            </a:extLst>
          </p:cNvPr>
          <p:cNvSpPr>
            <a:spLocks noGrp="1"/>
          </p:cNvSpPr>
          <p:nvPr>
            <p:ph type="title"/>
          </p:nvPr>
        </p:nvSpPr>
        <p:spPr>
          <a:xfrm>
            <a:off x="323528" y="116632"/>
            <a:ext cx="8229600" cy="1143000"/>
          </a:xfrm>
        </p:spPr>
        <p:txBody>
          <a:bodyPr>
            <a:normAutofit/>
          </a:bodyPr>
          <a:lstStyle/>
          <a:p>
            <a:r>
              <a:rPr lang="en-GB" sz="4800" dirty="0">
                <a:solidFill>
                  <a:schemeClr val="tx2">
                    <a:lumMod val="50000"/>
                  </a:schemeClr>
                </a:solidFill>
                <a:latin typeface="Sassoon Penpals" panose="02000400000000000000" pitchFamily="50" charset="0"/>
              </a:rPr>
              <a:t>Cloakroom</a:t>
            </a:r>
          </a:p>
        </p:txBody>
      </p:sp>
      <p:pic>
        <p:nvPicPr>
          <p:cNvPr id="3" name="Picture 2" descr="A person standing next to a pile of clothes&#10;&#10;AI-generated content may be incorrect.">
            <a:extLst>
              <a:ext uri="{FF2B5EF4-FFF2-40B4-BE49-F238E27FC236}">
                <a16:creationId xmlns:a16="http://schemas.microsoft.com/office/drawing/2014/main" id="{3483E6C9-935B-6E64-6D0E-EDDFC1BC23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1563" y="2780928"/>
            <a:ext cx="2977260" cy="2232945"/>
          </a:xfrm>
          <a:prstGeom prst="rect">
            <a:avLst/>
          </a:prstGeom>
        </p:spPr>
      </p:pic>
      <p:pic>
        <p:nvPicPr>
          <p:cNvPr id="8" name="Picture 7" descr="A group of clothes on a wall&#10;&#10;AI-generated content may be incorrect.">
            <a:extLst>
              <a:ext uri="{FF2B5EF4-FFF2-40B4-BE49-F238E27FC236}">
                <a16:creationId xmlns:a16="http://schemas.microsoft.com/office/drawing/2014/main" id="{8008BB4B-5F18-E028-C4E4-41B3F0AC484D}"/>
              </a:ext>
            </a:extLst>
          </p:cNvPr>
          <p:cNvPicPr>
            <a:picLocks noChangeAspect="1"/>
          </p:cNvPicPr>
          <p:nvPr/>
        </p:nvPicPr>
        <p:blipFill>
          <a:blip r:embed="rId3" cstate="print">
            <a:extLst>
              <a:ext uri="{28A0092B-C50C-407E-A947-70E740481C1C}">
                <a14:useLocalDpi xmlns:a14="http://schemas.microsoft.com/office/drawing/2010/main" val="0"/>
              </a:ext>
            </a:extLst>
          </a:blip>
          <a:srcRect r="10492"/>
          <a:stretch/>
        </p:blipFill>
        <p:spPr>
          <a:xfrm rot="5400000">
            <a:off x="52818" y="2331558"/>
            <a:ext cx="3340327" cy="2798908"/>
          </a:xfrm>
          <a:prstGeom prst="rect">
            <a:avLst/>
          </a:prstGeom>
        </p:spPr>
      </p:pic>
      <p:pic>
        <p:nvPicPr>
          <p:cNvPr id="14" name="Picture 13" descr="A bunch of bags and backpacks in a room&#10;&#10;AI-generated content may be incorrect.">
            <a:extLst>
              <a:ext uri="{FF2B5EF4-FFF2-40B4-BE49-F238E27FC236}">
                <a16:creationId xmlns:a16="http://schemas.microsoft.com/office/drawing/2014/main" id="{B6CD86E9-6C4B-DB4E-219C-80C23B80B6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901836" y="2262365"/>
            <a:ext cx="3340327" cy="2505245"/>
          </a:xfrm>
          <a:prstGeom prst="rect">
            <a:avLst/>
          </a:prstGeom>
        </p:spPr>
      </p:pic>
    </p:spTree>
    <p:extLst>
      <p:ext uri="{BB962C8B-B14F-4D97-AF65-F5344CB8AC3E}">
        <p14:creationId xmlns:p14="http://schemas.microsoft.com/office/powerpoint/2010/main" val="969622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30A0-6387-42AB-BE4F-DEDE9DA00079}"/>
              </a:ext>
            </a:extLst>
          </p:cNvPr>
          <p:cNvSpPr>
            <a:spLocks noGrp="1"/>
          </p:cNvSpPr>
          <p:nvPr>
            <p:ph type="title"/>
          </p:nvPr>
        </p:nvSpPr>
        <p:spPr/>
        <p:txBody>
          <a:bodyPr>
            <a:normAutofit/>
          </a:bodyPr>
          <a:lstStyle/>
          <a:p>
            <a:r>
              <a:rPr lang="en-GB" sz="4800" dirty="0">
                <a:solidFill>
                  <a:schemeClr val="tx2">
                    <a:lumMod val="50000"/>
                  </a:schemeClr>
                </a:solidFill>
                <a:latin typeface="Sassoon Penpals" panose="02000400000000000000" pitchFamily="50" charset="0"/>
              </a:rPr>
              <a:t>Cloakroom</a:t>
            </a:r>
          </a:p>
        </p:txBody>
      </p:sp>
      <p:sp>
        <p:nvSpPr>
          <p:cNvPr id="3" name="Content Placeholder 2">
            <a:extLst>
              <a:ext uri="{FF2B5EF4-FFF2-40B4-BE49-F238E27FC236}">
                <a16:creationId xmlns:a16="http://schemas.microsoft.com/office/drawing/2014/main" id="{C7C7F578-0472-4411-A2E4-5288149CEB6D}"/>
              </a:ext>
            </a:extLst>
          </p:cNvPr>
          <p:cNvSpPr>
            <a:spLocks noGrp="1"/>
          </p:cNvSpPr>
          <p:nvPr>
            <p:ph idx="1"/>
          </p:nvPr>
        </p:nvSpPr>
        <p:spPr/>
        <p:txBody>
          <a:bodyPr>
            <a:normAutofit/>
          </a:bodyPr>
          <a:lstStyle/>
          <a:p>
            <a:r>
              <a:rPr lang="en-GB" sz="3600" dirty="0">
                <a:solidFill>
                  <a:schemeClr val="tx2">
                    <a:lumMod val="50000"/>
                  </a:schemeClr>
                </a:solidFill>
                <a:latin typeface="Sassoon Penpals" panose="02000400000000000000" pitchFamily="50" charset="0"/>
              </a:rPr>
              <a:t>Please do not bring ‘special’ much loved items into school.</a:t>
            </a:r>
          </a:p>
          <a:p>
            <a:r>
              <a:rPr lang="en-GB" sz="3600" dirty="0">
                <a:solidFill>
                  <a:schemeClr val="tx2">
                    <a:lumMod val="50000"/>
                  </a:schemeClr>
                </a:solidFill>
                <a:latin typeface="Sassoon Penpals" panose="02000400000000000000" pitchFamily="50" charset="0"/>
              </a:rPr>
              <a:t>Preferably a bookbag not a rucksack</a:t>
            </a:r>
          </a:p>
          <a:p>
            <a:r>
              <a:rPr lang="en-GB" sz="3600" dirty="0">
                <a:solidFill>
                  <a:schemeClr val="tx2">
                    <a:lumMod val="50000"/>
                  </a:schemeClr>
                </a:solidFill>
                <a:latin typeface="Sassoon Penpals" panose="02000400000000000000" pitchFamily="50" charset="0"/>
              </a:rPr>
              <a:t>Maintain loops on coats and cardigans</a:t>
            </a:r>
          </a:p>
          <a:p>
            <a:r>
              <a:rPr lang="en-GB" sz="3600" dirty="0">
                <a:solidFill>
                  <a:schemeClr val="tx2">
                    <a:lumMod val="50000"/>
                  </a:schemeClr>
                </a:solidFill>
                <a:latin typeface="Sassoon Penpals" panose="02000400000000000000" pitchFamily="50" charset="0"/>
              </a:rPr>
              <a:t>Encourage children to keep their bags done up</a:t>
            </a:r>
            <a:endParaRPr lang="en-GB" sz="3600" dirty="0">
              <a:solidFill>
                <a:srgbClr val="FF0000"/>
              </a:solidFill>
              <a:latin typeface="Sassoon Penpals" panose="02000400000000000000" pitchFamily="50" charset="0"/>
            </a:endParaRPr>
          </a:p>
        </p:txBody>
      </p:sp>
    </p:spTree>
    <p:extLst>
      <p:ext uri="{BB962C8B-B14F-4D97-AF65-F5344CB8AC3E}">
        <p14:creationId xmlns:p14="http://schemas.microsoft.com/office/powerpoint/2010/main" val="3726855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30A0-6387-42AB-BE4F-DEDE9DA00079}"/>
              </a:ext>
            </a:extLst>
          </p:cNvPr>
          <p:cNvSpPr>
            <a:spLocks noGrp="1"/>
          </p:cNvSpPr>
          <p:nvPr>
            <p:ph type="title"/>
          </p:nvPr>
        </p:nvSpPr>
        <p:spPr>
          <a:xfrm>
            <a:off x="445451" y="0"/>
            <a:ext cx="8229600" cy="1143000"/>
          </a:xfrm>
        </p:spPr>
        <p:txBody>
          <a:bodyPr>
            <a:normAutofit/>
          </a:bodyPr>
          <a:lstStyle/>
          <a:p>
            <a:r>
              <a:rPr lang="en-GB" sz="4800" dirty="0">
                <a:solidFill>
                  <a:schemeClr val="tx2">
                    <a:lumMod val="50000"/>
                  </a:schemeClr>
                </a:solidFill>
                <a:latin typeface="Sassoon Penpals" panose="02000400000000000000" pitchFamily="50" charset="0"/>
              </a:rPr>
              <a:t>Miscellaneous</a:t>
            </a:r>
          </a:p>
        </p:txBody>
      </p:sp>
      <p:sp>
        <p:nvSpPr>
          <p:cNvPr id="7" name="TextBox 6">
            <a:extLst>
              <a:ext uri="{FF2B5EF4-FFF2-40B4-BE49-F238E27FC236}">
                <a16:creationId xmlns:a16="http://schemas.microsoft.com/office/drawing/2014/main" id="{F9A45552-2484-B04B-2BE3-4F30CEB269DA}"/>
              </a:ext>
            </a:extLst>
          </p:cNvPr>
          <p:cNvSpPr txBox="1"/>
          <p:nvPr/>
        </p:nvSpPr>
        <p:spPr>
          <a:xfrm>
            <a:off x="336736" y="833787"/>
            <a:ext cx="8447029" cy="6024213"/>
          </a:xfrm>
          <a:prstGeom prst="rect">
            <a:avLst/>
          </a:prstGeom>
          <a:noFill/>
        </p:spPr>
        <p:txBody>
          <a:bodyPr wrap="square">
            <a:spAutoFit/>
          </a:bodyPr>
          <a:lstStyle/>
          <a:p>
            <a:pPr marL="342900" lvl="0" indent="-342900">
              <a:lnSpc>
                <a:spcPct val="115000"/>
              </a:lnSpc>
              <a:spcAft>
                <a:spcPts val="800"/>
              </a:spcAft>
              <a:buFont typeface="Arial" panose="020B0604020202020204" pitchFamily="34" charset="0"/>
              <a:buChar char="•"/>
            </a:pP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Elm with have a Celebration assembly on </a:t>
            </a:r>
            <a:r>
              <a:rPr lang="en-GB" sz="2400" kern="1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Thursday 22</a:t>
            </a:r>
            <a:r>
              <a:rPr lang="en-GB" sz="2400" kern="100" baseline="300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nd</a:t>
            </a:r>
            <a:r>
              <a:rPr lang="en-GB" sz="2400" kern="1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 October </a:t>
            </a:r>
          </a:p>
          <a:p>
            <a:pPr marL="342900" lvl="0" indent="-342900">
              <a:lnSpc>
                <a:spcPct val="115000"/>
              </a:lnSpc>
              <a:spcAft>
                <a:spcPts val="800"/>
              </a:spcAft>
              <a:buFont typeface="Arial" panose="020B0604020202020204" pitchFamily="34" charset="0"/>
              <a:buChar char="•"/>
            </a:pP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Mrs Thuambe will run a session for new reading guardians on </a:t>
            </a:r>
            <a:r>
              <a:rPr lang="en-GB" sz="2400" kern="1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Thursday 1</a:t>
            </a:r>
            <a:r>
              <a:rPr lang="en-GB" sz="2400" kern="100" baseline="300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st</a:t>
            </a:r>
            <a:r>
              <a:rPr lang="en-GB" sz="2400" kern="1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 October at 8:50am</a:t>
            </a: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 </a:t>
            </a:r>
          </a:p>
          <a:p>
            <a:pPr marL="342900" lvl="0" indent="-342900">
              <a:lnSpc>
                <a:spcPct val="115000"/>
              </a:lnSpc>
              <a:spcAft>
                <a:spcPts val="800"/>
              </a:spcAft>
              <a:buFont typeface="Arial" panose="020B0604020202020204" pitchFamily="34" charset="0"/>
              <a:buChar char="•"/>
            </a:pP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Coffee Morning on </a:t>
            </a:r>
            <a:r>
              <a:rPr lang="en-GB" sz="2400" kern="1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23</a:t>
            </a:r>
            <a:r>
              <a:rPr lang="en-GB" sz="2400" kern="100" baseline="300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rd</a:t>
            </a:r>
            <a:r>
              <a:rPr lang="en-GB" sz="2400" kern="100" dirty="0">
                <a:solidFill>
                  <a:srgbClr val="C00000"/>
                </a:solidFill>
                <a:effectLst/>
                <a:latin typeface="Sassoon Penpals" panose="02000400000000000000" pitchFamily="50" charset="0"/>
                <a:ea typeface="Aptos" panose="020B0004020202020204" pitchFamily="34" charset="0"/>
                <a:cs typeface="Times New Roman" panose="02020603050405020304" pitchFamily="18" charset="0"/>
              </a:rPr>
              <a:t> September</a:t>
            </a: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 This will be an opportunity to hear about the school's priorities for the year, meet the Assistant Heads, and connect with other parents.</a:t>
            </a:r>
          </a:p>
          <a:p>
            <a:pPr marL="342900" lvl="0" indent="-342900">
              <a:lnSpc>
                <a:spcPct val="115000"/>
              </a:lnSpc>
              <a:spcAft>
                <a:spcPts val="800"/>
              </a:spcAft>
              <a:buFont typeface="Arial" panose="020B0604020202020204" pitchFamily="34" charset="0"/>
              <a:buChar char="•"/>
              <a:tabLst>
                <a:tab pos="457200" algn="l"/>
              </a:tabLst>
            </a:pP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WhatsApp groups can be useful for sharing information but they can sometimes lead to misunderstandings. Please speak directly to me if you have questions or concerns.</a:t>
            </a:r>
          </a:p>
          <a:p>
            <a:pPr marL="342900" lvl="0" indent="-342900">
              <a:lnSpc>
                <a:spcPct val="115000"/>
              </a:lnSpc>
              <a:spcAft>
                <a:spcPts val="800"/>
              </a:spcAft>
              <a:buFont typeface="Arial" panose="020B0604020202020204" pitchFamily="34" charset="0"/>
              <a:buChar char="•"/>
              <a:tabLst>
                <a:tab pos="457200" algn="l"/>
              </a:tabLst>
            </a:pPr>
            <a:r>
              <a:rPr lang="en-GB" sz="2400" kern="100" dirty="0">
                <a:solidFill>
                  <a:schemeClr val="tx2">
                    <a:lumMod val="50000"/>
                  </a:schemeClr>
                </a:solidFill>
                <a:effectLst/>
                <a:latin typeface="Sassoon Penpals" panose="02000400000000000000" pitchFamily="50" charset="0"/>
                <a:ea typeface="Aptos" panose="020B0004020202020204" pitchFamily="34" charset="0"/>
                <a:cs typeface="Times New Roman" panose="02020603050405020304" pitchFamily="18" charset="0"/>
              </a:rPr>
              <a:t>Parent Representatives: We are looking for a parent representative for each year group. This is a great opportunity for parents to become more involved in school life. A letter has gone out. We are looking to appoint one representative for each class.</a:t>
            </a:r>
          </a:p>
        </p:txBody>
      </p:sp>
    </p:spTree>
    <p:extLst>
      <p:ext uri="{BB962C8B-B14F-4D97-AF65-F5344CB8AC3E}">
        <p14:creationId xmlns:p14="http://schemas.microsoft.com/office/powerpoint/2010/main" val="3578714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32538" y="260648"/>
            <a:ext cx="8229600" cy="6336704"/>
          </a:xfrm>
          <a:prstGeom prst="rect">
            <a:avLst/>
          </a:prstGeom>
          <a:noFill/>
          <a:scene3d>
            <a:camera prst="orthographicFront"/>
            <a:lightRig rig="threePt" dir="t"/>
          </a:scene3d>
          <a:sp3d>
            <a:bevelT/>
          </a:sp3d>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685800" indent="-685800" algn="l">
              <a:buFont typeface="Arial" panose="020B0604020202020204" pitchFamily="34" charset="0"/>
              <a:buChar char="•"/>
            </a:pPr>
            <a:endParaRPr lang="en-GB" sz="3600" dirty="0">
              <a:solidFill>
                <a:schemeClr val="tx1">
                  <a:lumMod val="75000"/>
                  <a:lumOff val="25000"/>
                </a:schemeClr>
              </a:solidFill>
            </a:endParaRPr>
          </a:p>
          <a:p>
            <a:pPr marL="685800" indent="-685800" algn="l">
              <a:buFont typeface="Arial" panose="020B0604020202020204" pitchFamily="34" charset="0"/>
              <a:buChar char="•"/>
            </a:pPr>
            <a:endParaRPr lang="en-GB" sz="3600" dirty="0">
              <a:solidFill>
                <a:schemeClr val="tx1">
                  <a:lumMod val="75000"/>
                  <a:lumOff val="25000"/>
                </a:schemeClr>
              </a:solidFill>
            </a:endParaRPr>
          </a:p>
          <a:p>
            <a:pPr marL="685800" indent="-685800" algn="l">
              <a:buFont typeface="Arial" panose="020B0604020202020204" pitchFamily="34" charset="0"/>
              <a:buChar char="•"/>
            </a:pPr>
            <a:r>
              <a:rPr lang="en-GB" dirty="0">
                <a:solidFill>
                  <a:schemeClr val="tx2">
                    <a:lumMod val="50000"/>
                  </a:schemeClr>
                </a:solidFill>
                <a:latin typeface="Sassoon Penpals" panose="02000400000000000000" pitchFamily="50" charset="0"/>
              </a:rPr>
              <a:t>School website</a:t>
            </a:r>
          </a:p>
          <a:p>
            <a:pPr marL="685800" indent="-685800" algn="l">
              <a:buFont typeface="Arial" panose="020B0604020202020204" pitchFamily="34" charset="0"/>
              <a:buChar char="•"/>
            </a:pPr>
            <a:r>
              <a:rPr lang="en-GB" dirty="0">
                <a:solidFill>
                  <a:schemeClr val="tx2">
                    <a:lumMod val="50000"/>
                  </a:schemeClr>
                </a:solidFill>
                <a:latin typeface="Sassoon Penpals" panose="02000400000000000000" pitchFamily="50" charset="0"/>
              </a:rPr>
              <a:t>School emails</a:t>
            </a:r>
          </a:p>
          <a:p>
            <a:pPr marL="685800" indent="-685800" algn="l">
              <a:buFont typeface="Arial" panose="020B0604020202020204" pitchFamily="34" charset="0"/>
              <a:buChar char="•"/>
            </a:pPr>
            <a:r>
              <a:rPr lang="en-GB" dirty="0">
                <a:solidFill>
                  <a:schemeClr val="tx2">
                    <a:lumMod val="50000"/>
                  </a:schemeClr>
                </a:solidFill>
                <a:latin typeface="Sassoon Penpals" panose="02000400000000000000" pitchFamily="50" charset="0"/>
              </a:rPr>
              <a:t>Home Learning Grids – on the website and the link is sent out in the newsletters</a:t>
            </a:r>
          </a:p>
          <a:p>
            <a:pPr marL="685800" indent="-685800" algn="l">
              <a:buFont typeface="Arial" panose="020B0604020202020204" pitchFamily="34" charset="0"/>
              <a:buChar char="•"/>
            </a:pPr>
            <a:r>
              <a:rPr lang="en-GB" dirty="0">
                <a:solidFill>
                  <a:schemeClr val="tx2">
                    <a:lumMod val="50000"/>
                  </a:schemeClr>
                </a:solidFill>
                <a:latin typeface="Sassoon Penpals" panose="02000400000000000000" pitchFamily="50" charset="0"/>
              </a:rPr>
              <a:t>Parents’ evening 20</a:t>
            </a:r>
            <a:r>
              <a:rPr lang="en-GB" baseline="30000" dirty="0">
                <a:solidFill>
                  <a:schemeClr val="tx2">
                    <a:lumMod val="50000"/>
                  </a:schemeClr>
                </a:solidFill>
                <a:latin typeface="Sassoon Penpals" panose="02000400000000000000" pitchFamily="50" charset="0"/>
              </a:rPr>
              <a:t>th</a:t>
            </a:r>
            <a:r>
              <a:rPr lang="en-GB" dirty="0">
                <a:solidFill>
                  <a:schemeClr val="tx2">
                    <a:lumMod val="50000"/>
                  </a:schemeClr>
                </a:solidFill>
                <a:latin typeface="Sassoon Penpals" panose="02000400000000000000" pitchFamily="50" charset="0"/>
              </a:rPr>
              <a:t> and 22</a:t>
            </a:r>
            <a:r>
              <a:rPr lang="en-GB" baseline="30000" dirty="0">
                <a:solidFill>
                  <a:schemeClr val="tx2">
                    <a:lumMod val="50000"/>
                  </a:schemeClr>
                </a:solidFill>
                <a:latin typeface="Sassoon Penpals" panose="02000400000000000000" pitchFamily="50" charset="0"/>
              </a:rPr>
              <a:t>nd</a:t>
            </a:r>
            <a:r>
              <a:rPr lang="en-GB" dirty="0">
                <a:solidFill>
                  <a:schemeClr val="tx2">
                    <a:lumMod val="50000"/>
                  </a:schemeClr>
                </a:solidFill>
                <a:latin typeface="Sassoon Penpals" panose="02000400000000000000" pitchFamily="50" charset="0"/>
              </a:rPr>
              <a:t> October</a:t>
            </a:r>
          </a:p>
          <a:p>
            <a:pPr marL="685800" indent="-685800" algn="l">
              <a:buFont typeface="Arial" panose="020B0604020202020204" pitchFamily="34" charset="0"/>
              <a:buChar char="•"/>
            </a:pPr>
            <a:r>
              <a:rPr lang="en-GB" dirty="0">
                <a:solidFill>
                  <a:schemeClr val="tx2">
                    <a:lumMod val="50000"/>
                  </a:schemeClr>
                </a:solidFill>
                <a:latin typeface="Sassoon Penpals" panose="02000400000000000000" pitchFamily="50" charset="0"/>
              </a:rPr>
              <a:t>Newsletters</a:t>
            </a:r>
          </a:p>
          <a:p>
            <a:pPr marL="685800" indent="-685800" algn="l">
              <a:buFont typeface="Arial" panose="020B0604020202020204" pitchFamily="34" charset="0"/>
              <a:buChar char="•"/>
            </a:pPr>
            <a:r>
              <a:rPr lang="en-GB" dirty="0">
                <a:solidFill>
                  <a:schemeClr val="tx2">
                    <a:lumMod val="50000"/>
                  </a:schemeClr>
                </a:solidFill>
                <a:latin typeface="Sassoon Penpals" panose="02000400000000000000" pitchFamily="50" charset="0"/>
              </a:rPr>
              <a:t>Your WEDUC account</a:t>
            </a:r>
          </a:p>
        </p:txBody>
      </p:sp>
      <p:sp>
        <p:nvSpPr>
          <p:cNvPr id="4" name="Title 1"/>
          <p:cNvSpPr txBox="1">
            <a:spLocks/>
          </p:cNvSpPr>
          <p:nvPr/>
        </p:nvSpPr>
        <p:spPr>
          <a:xfrm>
            <a:off x="399987" y="3888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u="sng" dirty="0">
                <a:solidFill>
                  <a:schemeClr val="tx2">
                    <a:lumMod val="50000"/>
                  </a:schemeClr>
                </a:solidFill>
                <a:latin typeface="Sassoon Penpals" panose="02000400000000000000" pitchFamily="50" charset="0"/>
              </a:rPr>
              <a:t>Where can you find information?</a:t>
            </a:r>
          </a:p>
        </p:txBody>
      </p:sp>
    </p:spTree>
    <p:extLst>
      <p:ext uri="{BB962C8B-B14F-4D97-AF65-F5344CB8AC3E}">
        <p14:creationId xmlns:p14="http://schemas.microsoft.com/office/powerpoint/2010/main" val="1036768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67544" y="548680"/>
            <a:ext cx="8229600" cy="5616624"/>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6000" u="sng" dirty="0">
              <a:solidFill>
                <a:schemeClr val="tx1">
                  <a:lumMod val="85000"/>
                  <a:lumOff val="15000"/>
                </a:schemeClr>
              </a:solidFill>
            </a:endParaRPr>
          </a:p>
          <a:p>
            <a:r>
              <a:rPr lang="en-GB" sz="6000" u="sng" dirty="0">
                <a:solidFill>
                  <a:schemeClr val="tx2">
                    <a:lumMod val="50000"/>
                  </a:schemeClr>
                </a:solidFill>
                <a:latin typeface="Sassoon Penpals" panose="02000400000000000000" pitchFamily="50" charset="0"/>
              </a:rPr>
              <a:t>Any Questions?</a:t>
            </a:r>
          </a:p>
          <a:p>
            <a:endParaRPr lang="en-GB" sz="6000" u="sng" dirty="0">
              <a:solidFill>
                <a:schemeClr val="tx1">
                  <a:lumMod val="75000"/>
                  <a:lumOff val="25000"/>
                </a:schemeClr>
              </a:solidFill>
            </a:endParaRPr>
          </a:p>
          <a:p>
            <a:endParaRPr lang="en-GB" sz="6000" u="sng" dirty="0">
              <a:solidFill>
                <a:schemeClr val="tx1">
                  <a:lumMod val="75000"/>
                  <a:lumOff val="25000"/>
                </a:schemeClr>
              </a:solidFill>
            </a:endParaRPr>
          </a:p>
        </p:txBody>
      </p:sp>
    </p:spTree>
    <p:extLst>
      <p:ext uri="{BB962C8B-B14F-4D97-AF65-F5344CB8AC3E}">
        <p14:creationId xmlns:p14="http://schemas.microsoft.com/office/powerpoint/2010/main" val="1333006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8227</TotalTime>
  <Words>1601</Words>
  <Application>Microsoft Office PowerPoint</Application>
  <PresentationFormat>On-screen Show (4:3)</PresentationFormat>
  <Paragraphs>203</Paragraphs>
  <Slides>31</Slides>
  <Notes>15</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Comic Sans MS</vt:lpstr>
      <vt:lpstr>Sassoon Penpals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School Termly focus…</vt:lpstr>
      <vt:lpstr>PowerPoint Presentation</vt:lpstr>
      <vt:lpstr>PowerPoint Presentation</vt:lpstr>
      <vt:lpstr>PowerPoint Presentation</vt:lpstr>
      <vt:lpstr>Sounds-Write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Maths Fluency Facts</vt:lpstr>
      <vt:lpstr>Multiplication Facts</vt:lpstr>
      <vt:lpstr>Home Learning</vt:lpstr>
      <vt:lpstr>PowerPoint Presentation</vt:lpstr>
      <vt:lpstr>Casey’s Crew</vt:lpstr>
      <vt:lpstr>PowerPoint Presentation</vt:lpstr>
      <vt:lpstr>Cloakroom</vt:lpstr>
      <vt:lpstr>Cloakroom</vt:lpstr>
      <vt:lpstr>Miscellaneous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dc:creator>
  <cp:lastModifiedBy>Miriam Davies</cp:lastModifiedBy>
  <cp:revision>181</cp:revision>
  <dcterms:created xsi:type="dcterms:W3CDTF">2019-05-06T15:11:20Z</dcterms:created>
  <dcterms:modified xsi:type="dcterms:W3CDTF">2026-09-21T10:36:16Z</dcterms:modified>
</cp:coreProperties>
</file>