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71" r:id="rId4"/>
    <p:sldId id="258" r:id="rId5"/>
    <p:sldId id="272" r:id="rId6"/>
    <p:sldId id="261" r:id="rId7"/>
    <p:sldId id="273" r:id="rId8"/>
    <p:sldId id="274" r:id="rId9"/>
    <p:sldId id="275" r:id="rId10"/>
    <p:sldId id="268" r:id="rId11"/>
    <p:sldId id="263" r:id="rId12"/>
    <p:sldId id="269" r:id="rId13"/>
    <p:sldId id="264" r:id="rId14"/>
    <p:sldId id="270" r:id="rId15"/>
    <p:sldId id="267" r:id="rId16"/>
    <p:sldId id="265" r:id="rId17"/>
    <p:sldId id="266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>
      <p:cViewPr varScale="1">
        <p:scale>
          <a:sx n="78" d="100"/>
          <a:sy n="78" d="100"/>
        </p:scale>
        <p:origin x="1670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04776A58-042C-4A6C-96E8-4F4A198F5EC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28583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428583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1BD4A69C-9CF1-4F21-90C1-600E055E1E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38273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02046-ED19-4D52-AC1D-439D68E0F0F7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4047A-739D-450D-B109-960BE2E56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05724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AE94D-2A32-4E50-BA20-94EF9402511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EEB99C7-0FDE-45F9-A7C4-FD9E279ECB9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922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EB5E4-134D-4A14-B4D0-C90D13C6DA9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A791AEE-93A4-4052-9BFD-D864BEB7F65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031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BD91C-6049-4EA8-9712-EEF1285CB0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EAA05E5-A1E7-4252-8948-FE8E2ED7E0A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2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3DB33-7C0A-4537-B75A-C01B673B9AE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7676938-3621-42CE-A16F-4389D71410D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45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B8820-ED6E-4AA4-A861-990CA8D706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C633546A-FCA8-420E-BD5A-9F208EF219D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185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C9885-A6D8-44C6-A66B-285E0BE854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7C4E6AF-F998-4105-A8B5-BF812043587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429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39072-8C9F-4F5B-9F89-6002515B13E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507228F-EE5C-45A2-BB34-97714E3CD73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515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F1B5D-0C1D-493E-8950-F7AB7DD9340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EF8B28D-CC46-4E47-834A-F93D2BD24E8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881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D553F-2AB0-4876-BCCE-AE142B5C56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4B8CCBB-9B2D-46C2-8347-32E2BA5A6D5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882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2892E-60B6-4131-847B-996001F03D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30829FF-FC2F-4E61-BDB8-1A8A8FB68C5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206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1CC14-7597-4D83-9CE5-E657C13172B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CEDE4C8-ABAF-4AE0-A5C3-924B9CDC7E5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47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F12E9-4531-4AB6-95B3-19C17AB04C8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C966CBE-70D4-46FB-913C-B9AB8E4A86C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6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6F73D-5160-4C5E-A85E-6D934ABF40D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6B21FD35-5CE1-444D-80ED-917099761FD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124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21F9F-4F3C-4119-9C67-5311C73A2C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D57EB1B-FA96-4D39-94B9-09F08E22C64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455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181BE-034E-499A-AF5E-E58AC2C273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BB5C73E-A55C-4B28-A596-3DA891AC7FB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805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4047A-739D-450D-B109-960BE2E56449}" type="slidenum">
              <a:rPr lang="en-GB" smtClean="0"/>
              <a:t>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2F1DE-96FC-4443-9540-407E8DEBDE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506C5E1-8223-4AAA-9058-58A003C43EA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62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01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94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32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40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79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0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69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22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1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642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12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6F9F5-5903-4ADF-A943-16EEB649FB9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24BEA-35F5-4CAC-9E2D-961BF8595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1517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foundation+stage+clipart&amp;source=images&amp;cd=&amp;cad=rja&amp;docid=7NBBsvxx7Hq8aM&amp;tbnid=FAcm43E98q6wdM:&amp;ved=0CAUQjRw&amp;url=http://www.st-stephens-ce12.lancsngfl.ac.uk/index.php?category_id=3&amp;ei=dUw4UpC2IsyM7AazxoGIDQ&amp;psig=AFQjCNEJ932ZA-mf3kK4GCjJP_EvLkCTCA&amp;ust=137950760626012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school+clipart&amp;source=images&amp;cd=&amp;cad=rja&amp;docid=zIuh8DiYLJ54fM&amp;tbnid=ghRZzeWG_pTByM:&amp;ved=0CAUQjRw&amp;url=http://learningneverstops.wordpress.com/2012/12/02/practical-tips-to-make-your-classroom-autism-friendly/school-clipart-circle/&amp;ei=8Us4UuvYKNLY7Aa5o4C4Dw&amp;psig=AFQjCNH9SRSWkqkgOZTLlZ9EHeKFYeSmGQ&amp;ust=137950755840511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sounds+write+video+for+parents&amp;rlz=1C1GCEV_enGB955GB955&amp;oq=sounds+write+vidoe+of+sounds&amp;aqs=chrome.3.69i57j0i546j0i546i649l3j0i546.14639j0j7&amp;sourceid=chrome&amp;ie=UTF-8#fpstate=ive&amp;vld=cid:15150e3c,vid:a8ZMfYjdN-s,st:0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google.co.uk/url?sa=i&amp;rct=j&amp;q=foundation+stage+clipart&amp;source=images&amp;cd=&amp;cad=rja&amp;docid=6FvVTFnnYnYHhM&amp;tbnid=IclEhX3RWDFBrM:&amp;ved=0CAUQjRw&amp;url=http://www.bluecoatinfants.com/index.php?pageid=391&amp;ei=20w4Up6rIqHF7AbqgoHoAQ&amp;psig=AFQjCNEJ932ZA-mf3kK4GCjJP_EvLkCTCA&amp;ust=1379507606260122" TargetMode="External"/><Relationship Id="rId5" Type="http://schemas.openxmlformats.org/officeDocument/2006/relationships/image" Target="../media/image7.gif"/><Relationship Id="rId4" Type="http://schemas.openxmlformats.org/officeDocument/2006/relationships/hyperlink" Target="http://www.google.co.uk/url?sa=i&amp;rct=j&amp;q=foundation+stage+clipart&amp;source=images&amp;cd=&amp;cad=rja&amp;docid=8hNSg86wRzIoEM&amp;tbnid=_qWULEE-ItwIaM:&amp;ved=0CAUQjRw&amp;url=http://www.wanboroughplaygroup.org.uk/16.htm&amp;ei=Rkw4UpzNI6WI7AbjmoDgDA&amp;psig=AFQjCNEJ932ZA-mf3kK4GCjJP_EvLkCTCA&amp;ust=137950760626012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Alex%20saying%20the%20sounds%20Sounds-Write%20Initial%20Code%20-%20Sounds-Write%20(360p,%20h264,%20youtube)%20(1).mp4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observation+clipart&amp;source=images&amp;cd=&amp;cad=rja&amp;docid=7zxzj0Ie7xowtM&amp;tbnid=VPcl2jxRw_uPhM:&amp;ved=0CAUQjRw&amp;url=http://cloudpalace.wordpress.com/2012/12/19/a-childs-potential-assess-your-childs-strengths/&amp;ei=dE44UtCKFqig7AbNzYDQDg&amp;psig=AFQjCNHcw8YGbmqhnBXedLqt426-7fRoRg&amp;ust=137950819441435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www.google.co.uk/url?sa=i&amp;rct=j&amp;q=foundation+stage+clipart&amp;source=images&amp;cd=&amp;cad=rja&amp;docid=eog-oFQHX25OQM&amp;tbnid=v9OYYBCEy4H9tM:&amp;ved=0CAUQjRw&amp;url=http://northamptonshire.schooljotter.com/towcester/Parents/Letters+and+Forms&amp;ei=_Uw4UqqjOoayhAemmoH4AQ&amp;psig=AFQjCNEJ932ZA-mf3kK4GCjJP_EvLkCTCA&amp;ust=1379507606260122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gif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foundation+stage+clipart&amp;source=images&amp;cd=&amp;docid=Yd_Vp3l-468vqM&amp;tbnid=_b7Ac_qFwYkHwM:&amp;ved=0CAUQjRw&amp;url=http://milibraryfriends.org/subject/children/&amp;ei=rkw4UuW-LM6h7Aa2h4CQCQ&amp;psig=AFQjCNEJ932ZA-mf3kK4GCjJP_EvLkCTCA&amp;ust=1379507606260122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school+clipart&amp;source=images&amp;cd=&amp;cad=rja&amp;docid=gtxSVxJQMZfyTM&amp;tbnid=3aHqC-duIFnxnM:&amp;ved=0CAUQjRw&amp;url=http://bestclipartblog.com/27-world-clip-art.html&amp;ei=f004UunVGJGh7Aa6zoDYAw&amp;psig=AFQjCNHJVZmGgqWuJKDehCPd63tS9FPd_A&amp;ust=1379507938233893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58" y="764704"/>
            <a:ext cx="7772400" cy="2160240"/>
          </a:xfrm>
        </p:spPr>
        <p:txBody>
          <a:bodyPr>
            <a:normAutofit/>
          </a:bodyPr>
          <a:lstStyle/>
          <a:p>
            <a:r>
              <a:rPr lang="en-GB" sz="6000" dirty="0">
                <a:latin typeface="Sassoon Penpals" panose="02000400000000000000" pitchFamily="50" charset="0"/>
              </a:rPr>
              <a:t>Welcome to the Foundation Stage</a:t>
            </a:r>
          </a:p>
        </p:txBody>
      </p:sp>
      <p:pic>
        <p:nvPicPr>
          <p:cNvPr id="1026" name="Picture 2" descr="P:\vision value stuff\Book Images\3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80928"/>
            <a:ext cx="3238474" cy="32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464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Staffing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1344976"/>
            <a:ext cx="70567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Sassoon Penpals" panose="02000400000000000000" pitchFamily="50" charset="0"/>
              </a:rPr>
              <a:t>Teachers:</a:t>
            </a:r>
          </a:p>
          <a:p>
            <a:r>
              <a:rPr lang="en-GB" sz="2400" dirty="0">
                <a:latin typeface="Sassoon Penpals" panose="02000400000000000000" pitchFamily="50" charset="0"/>
              </a:rPr>
              <a:t>Mrs Virgo &amp; Miss Pike - Ash</a:t>
            </a:r>
          </a:p>
          <a:p>
            <a:r>
              <a:rPr lang="en-GB" sz="2400" dirty="0">
                <a:latin typeface="Sassoon Penpals" panose="02000400000000000000" pitchFamily="50" charset="0"/>
              </a:rPr>
              <a:t>Mrs Whibley - Willow</a:t>
            </a:r>
          </a:p>
          <a:p>
            <a:endParaRPr lang="en-GB" sz="2400" dirty="0">
              <a:latin typeface="Sassoon Penpals" panose="02000400000000000000" pitchFamily="50" charset="0"/>
            </a:endParaRPr>
          </a:p>
          <a:p>
            <a:r>
              <a:rPr lang="en-GB" sz="2400" dirty="0">
                <a:latin typeface="Sassoon Penpals" panose="02000400000000000000" pitchFamily="50" charset="0"/>
              </a:rPr>
              <a:t>Teaching Assistants:</a:t>
            </a:r>
          </a:p>
          <a:p>
            <a:r>
              <a:rPr lang="en-GB" sz="2400" dirty="0">
                <a:latin typeface="Sassoon Penpals" panose="02000400000000000000" pitchFamily="50" charset="0"/>
              </a:rPr>
              <a:t>Mrs </a:t>
            </a:r>
            <a:r>
              <a:rPr lang="en-GB" sz="2400">
                <a:latin typeface="Sassoon Penpals" panose="02000400000000000000" pitchFamily="50" charset="0"/>
              </a:rPr>
              <a:t>Hinchin</a:t>
            </a:r>
            <a:endParaRPr lang="en-GB" sz="2400" dirty="0">
              <a:latin typeface="Sassoon Penpals" panose="02000400000000000000" pitchFamily="50" charset="0"/>
            </a:endParaRPr>
          </a:p>
          <a:p>
            <a:r>
              <a:rPr lang="en-GB" sz="2400" dirty="0">
                <a:latin typeface="Sassoon Penpals" panose="02000400000000000000" pitchFamily="50" charset="0"/>
              </a:rPr>
              <a:t>Mrs Williams/Mrs Heard</a:t>
            </a:r>
          </a:p>
          <a:p>
            <a:r>
              <a:rPr lang="en-GB" sz="2400" dirty="0">
                <a:latin typeface="Sassoon Penpals" panose="02000400000000000000" pitchFamily="50" charset="0"/>
              </a:rPr>
              <a:t>Miss Dyer</a:t>
            </a:r>
          </a:p>
          <a:p>
            <a:endParaRPr lang="en-GB" sz="2400" dirty="0">
              <a:latin typeface="Sassoon Penpals" panose="02000400000000000000" pitchFamily="50" charset="0"/>
            </a:endParaRPr>
          </a:p>
          <a:p>
            <a:r>
              <a:rPr lang="en-GB" sz="2400" dirty="0">
                <a:latin typeface="Sassoon Penpals" panose="02000400000000000000" pitchFamily="50" charset="0"/>
              </a:rPr>
              <a:t>PPA cover:</a:t>
            </a:r>
          </a:p>
          <a:p>
            <a:r>
              <a:rPr lang="en-GB" sz="2400" dirty="0">
                <a:latin typeface="Sassoon Penpals" panose="02000400000000000000" pitchFamily="50" charset="0"/>
              </a:rPr>
              <a:t>Mrs </a:t>
            </a:r>
            <a:r>
              <a:rPr lang="en-GB" sz="2400" dirty="0" err="1">
                <a:latin typeface="Sassoon Penpals" panose="02000400000000000000" pitchFamily="50" charset="0"/>
              </a:rPr>
              <a:t>Croxford</a:t>
            </a:r>
            <a:endParaRPr lang="en-GB" sz="2400" dirty="0">
              <a:latin typeface="Sassoon Penpals" panose="02000400000000000000" pitchFamily="50" charset="0"/>
            </a:endParaRPr>
          </a:p>
          <a:p>
            <a:r>
              <a:rPr lang="en-GB" sz="2400" dirty="0">
                <a:latin typeface="Sassoon Penpals" panose="02000400000000000000" pitchFamily="50" charset="0"/>
              </a:rPr>
              <a:t>Mrs Peters</a:t>
            </a:r>
          </a:p>
        </p:txBody>
      </p:sp>
      <p:pic>
        <p:nvPicPr>
          <p:cNvPr id="5122" name="Picture 2" descr="http://www.st-stephens-ce12.lancsngfl.ac.uk/images/library/teacher-clipart-web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748974"/>
            <a:ext cx="2578224" cy="408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648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en-GB" u="sng" dirty="0">
                <a:latin typeface="Sassoon Penpals" panose="02000400000000000000" pitchFamily="50" charset="0"/>
              </a:rPr>
              <a:t>Independence/Life Skills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4226024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latin typeface="Sassoon Penpals" panose="02000400000000000000" pitchFamily="50" charset="0"/>
              </a:rPr>
              <a:t>Ratios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latin typeface="Sassoon Penpals" panose="02000400000000000000" pitchFamily="50" charset="0"/>
              </a:rPr>
              <a:t>Toileting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latin typeface="Sassoon Penpals" panose="02000400000000000000" pitchFamily="50" charset="0"/>
              </a:rPr>
              <a:t>Dressing and Undressing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latin typeface="Sassoon Penpals" panose="02000400000000000000" pitchFamily="50" charset="0"/>
              </a:rPr>
              <a:t>Looking after Belongings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latin typeface="Sassoon Penpals" panose="02000400000000000000" pitchFamily="50" charset="0"/>
              </a:rPr>
              <a:t>Knife and Fork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latin typeface="Sassoon Penpals" panose="02000400000000000000" pitchFamily="50" charset="0"/>
              </a:rPr>
              <a:t>Nose Blowing!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latin typeface="Sassoon Penpals" panose="02000400000000000000" pitchFamily="50" charset="0"/>
              </a:rPr>
              <a:t>With independence comes confidence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latin typeface="Sassoon Penpals" panose="02000400000000000000" pitchFamily="50" charset="0"/>
              </a:rPr>
              <a:t>Home/School Partnership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>
              <a:latin typeface="SassoonCRInfantMedium" panose="00000500000000000000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>
              <a:latin typeface="SassoonCRInfantMedium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AE7C4A-B315-465F-8C5E-1B408E58E8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749" y="2043079"/>
            <a:ext cx="1138435" cy="343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45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Organisation of the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1700808"/>
            <a:ext cx="70567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Small group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Phonics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Free-flow - the importance of play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Whole class lessons- PHSE, Music, ICT, PE, RE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Daily show and tell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Whole school assemblies – to </a:t>
            </a:r>
          </a:p>
          <a:p>
            <a:r>
              <a:rPr lang="en-GB" sz="3600" dirty="0">
                <a:latin typeface="Sassoon Penpals" panose="02000400000000000000" pitchFamily="50" charset="0"/>
              </a:rPr>
              <a:t>     start after half term</a:t>
            </a:r>
          </a:p>
        </p:txBody>
      </p:sp>
      <p:pic>
        <p:nvPicPr>
          <p:cNvPr id="3074" name="Picture 2" descr="http://learningneverstops.files.wordpress.com/2012/12/school-clipart-circl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09120"/>
            <a:ext cx="2087141" cy="208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524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63F4B9-949A-42F2-999F-9CD7453F0680}"/>
              </a:ext>
            </a:extLst>
          </p:cNvPr>
          <p:cNvSpPr/>
          <p:nvPr/>
        </p:nvSpPr>
        <p:spPr>
          <a:xfrm>
            <a:off x="2115750" y="332656"/>
            <a:ext cx="38587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Maths Mastery</a:t>
            </a:r>
            <a:endParaRPr lang="en-GB" sz="6000" dirty="0">
              <a:latin typeface="Sassoon Penpals" panose="020004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124DA2-6363-4204-AA1C-868F076287F3}"/>
              </a:ext>
            </a:extLst>
          </p:cNvPr>
          <p:cNvSpPr txBox="1"/>
          <p:nvPr/>
        </p:nvSpPr>
        <p:spPr>
          <a:xfrm>
            <a:off x="1043608" y="1700808"/>
            <a:ext cx="7056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Depth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Subitising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Mastering Number programme -  </a:t>
            </a:r>
            <a:r>
              <a:rPr lang="en-GB" sz="3600" dirty="0" err="1">
                <a:latin typeface="Sassoon Penpals" panose="02000400000000000000" pitchFamily="50" charset="0"/>
              </a:rPr>
              <a:t>Numberblocks</a:t>
            </a:r>
            <a:endParaRPr lang="en-GB" sz="3600" dirty="0">
              <a:latin typeface="Sassoon Penpals" panose="02000400000000000000" pitchFamily="50" charset="0"/>
            </a:endParaRPr>
          </a:p>
        </p:txBody>
      </p:sp>
      <p:pic>
        <p:nvPicPr>
          <p:cNvPr id="1026" name="Picture 2" descr="Image result for dice patterns black and white">
            <a:extLst>
              <a:ext uri="{FF2B5EF4-FFF2-40B4-BE49-F238E27FC236}">
                <a16:creationId xmlns:a16="http://schemas.microsoft.com/office/drawing/2014/main" id="{93900C05-C9B5-48A8-9B6D-95B6052EC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382846"/>
            <a:ext cx="1173655" cy="12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147B81-D972-405E-8A8F-A644A6C68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3702414"/>
            <a:ext cx="2359941" cy="15689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450C1D-4F00-4152-978E-EC227E331DF4}"/>
              </a:ext>
            </a:extLst>
          </p:cNvPr>
          <p:cNvSpPr/>
          <p:nvPr/>
        </p:nvSpPr>
        <p:spPr>
          <a:xfrm>
            <a:off x="4474082" y="532501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i="1" dirty="0">
                <a:solidFill>
                  <a:prstClr val="black"/>
                </a:solidFill>
                <a:latin typeface="SassoonPrimaryInfant" pitchFamily="2" charset="0"/>
              </a:rPr>
              <a:t>“If we want children to be successful in maths the foundations in all areas need to be solid otherwise later on, </a:t>
            </a:r>
            <a:r>
              <a:rPr lang="en-GB" i="1" dirty="0" err="1">
                <a:solidFill>
                  <a:prstClr val="black"/>
                </a:solidFill>
                <a:latin typeface="SassoonPrimaryInfant" pitchFamily="2" charset="0"/>
              </a:rPr>
              <a:t>understandingsof</a:t>
            </a:r>
            <a:r>
              <a:rPr lang="en-GB" i="1" dirty="0">
                <a:solidFill>
                  <a:prstClr val="black"/>
                </a:solidFill>
                <a:latin typeface="SassoonPrimaryInfant" pitchFamily="2" charset="0"/>
              </a:rPr>
              <a:t> concepts will crumble…”</a:t>
            </a:r>
          </a:p>
        </p:txBody>
      </p:sp>
    </p:spTree>
    <p:extLst>
      <p:ext uri="{BB962C8B-B14F-4D97-AF65-F5344CB8AC3E}">
        <p14:creationId xmlns:p14="http://schemas.microsoft.com/office/powerpoint/2010/main" val="1474758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3997" y="1397801"/>
            <a:ext cx="70567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Daily Phonics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Correct pronunciation of sounds </a:t>
            </a:r>
            <a:r>
              <a:rPr lang="en-GB" sz="3600" dirty="0" err="1">
                <a:latin typeface="Sassoon Penpals" panose="02000400000000000000" pitchFamily="50" charset="0"/>
                <a:hlinkClick r:id="rId3"/>
              </a:rPr>
              <a:t>sounds</a:t>
            </a:r>
            <a:r>
              <a:rPr lang="en-GB" sz="3600" dirty="0">
                <a:latin typeface="Sassoon Penpals" panose="02000400000000000000" pitchFamily="50" charset="0"/>
                <a:hlinkClick r:id="rId3"/>
              </a:rPr>
              <a:t> write video for parents - Google Search</a:t>
            </a:r>
            <a:endParaRPr lang="en-GB" sz="3600" dirty="0">
              <a:latin typeface="Sassoon Penpals" panose="02000400000000000000" pitchFamily="50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Individual and group reading at</a:t>
            </a:r>
          </a:p>
          <a:p>
            <a:r>
              <a:rPr lang="en-GB" sz="3600" dirty="0">
                <a:latin typeface="Sassoon Penpals" panose="02000400000000000000" pitchFamily="50" charset="0"/>
              </a:rPr>
              <a:t>  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Reading books changed weekly on Mondays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Sign reading records – minimum 3 x week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Please keep reading books, reading record and library books in book bags</a:t>
            </a:r>
          </a:p>
          <a:p>
            <a:endParaRPr lang="en-GB" sz="3600" dirty="0">
              <a:latin typeface="Sassoon Penpals" panose="02000400000000000000" pitchFamily="50" charset="0"/>
            </a:endParaRPr>
          </a:p>
        </p:txBody>
      </p:sp>
      <p:pic>
        <p:nvPicPr>
          <p:cNvPr id="2053" name="Picture 5" descr="http://www.wanboroughplaygroup.org.uk/images/clipart-prospectus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63" y="4013100"/>
            <a:ext cx="1273878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www.bluecoatinfants.com/images/abc%20clipart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4" y="27463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90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F7EAABA-F696-4BB1-B85C-19186E647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7" t="15771" r="29349" b="28722"/>
          <a:stretch>
            <a:fillRect/>
          </a:stretch>
        </p:blipFill>
        <p:spPr bwMode="auto">
          <a:xfrm>
            <a:off x="1187624" y="476672"/>
            <a:ext cx="7173302" cy="5327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773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DDFC8-A4F2-451F-AA49-DD1BBD454700}"/>
              </a:ext>
            </a:extLst>
          </p:cNvPr>
          <p:cNvSpPr txBox="1">
            <a:spLocks/>
          </p:cNvSpPr>
          <p:nvPr/>
        </p:nvSpPr>
        <p:spPr>
          <a:xfrm>
            <a:off x="243040" y="390269"/>
            <a:ext cx="8352928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u="sng" dirty="0">
                <a:latin typeface="Sassoon Penpals" panose="02000400000000000000" pitchFamily="50" charset="0"/>
              </a:rPr>
              <a:t>Sounds-Write</a:t>
            </a:r>
            <a:r>
              <a:rPr lang="en-GB" dirty="0"/>
              <a:t>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A6D77-F8A2-4ACF-A7F9-1B92F45CC8A2}"/>
              </a:ext>
            </a:extLst>
          </p:cNvPr>
          <p:cNvSpPr txBox="1">
            <a:spLocks/>
          </p:cNvSpPr>
          <p:nvPr/>
        </p:nvSpPr>
        <p:spPr>
          <a:xfrm>
            <a:off x="243040" y="1850769"/>
            <a:ext cx="8352928" cy="47519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Sassoon Penpals" panose="02000400000000000000" pitchFamily="50" charset="0"/>
              </a:rPr>
              <a:t>Sounds Write is a linguistic phonics programme. It begins with the sounds in the language and moves from the sounds to the written word. </a:t>
            </a:r>
          </a:p>
          <a:p>
            <a:r>
              <a:rPr lang="en-GB" dirty="0">
                <a:latin typeface="Sassoon Penpals" panose="02000400000000000000" pitchFamily="50" charset="0"/>
              </a:rPr>
              <a:t>Children will learn the skills of blending to read and segmenting to spell. They will also learn to manipulate sounds (swap one sound for another in a word)</a:t>
            </a:r>
          </a:p>
          <a:p>
            <a:r>
              <a:rPr lang="en-GB" dirty="0">
                <a:latin typeface="Sassoon Penpals" panose="02000400000000000000" pitchFamily="50" charset="0"/>
              </a:rPr>
              <a:t>Initial code – single sounds</a:t>
            </a:r>
          </a:p>
          <a:p>
            <a:r>
              <a:rPr lang="en-GB" dirty="0">
                <a:latin typeface="Sassoon Penpals" panose="02000400000000000000" pitchFamily="50" charset="0"/>
              </a:rPr>
              <a:t>Extended code – sounds represented by more than one spelling and more than one letter. Spellings represented by more than one sound.</a:t>
            </a:r>
          </a:p>
          <a:p>
            <a:r>
              <a:rPr lang="en-GB" dirty="0">
                <a:latin typeface="Sassoon Penpals" panose="02000400000000000000" pitchFamily="50" charset="0"/>
              </a:rPr>
              <a:t>Sight words “everyday words”.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BA52A-9CBB-42F1-B2FA-9719D68CE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255332"/>
            <a:ext cx="1422617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84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  <a:extLst>
              <a:ext uri="{FF2B5EF4-FFF2-40B4-BE49-F238E27FC236}">
                <a16:creationId xmlns:a16="http://schemas.microsoft.com/office/drawing/2014/main" id="{310ADD5C-78BE-41F2-86CF-D16F28E58D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6" t="17801" r="33463" b="6600"/>
          <a:stretch/>
        </p:blipFill>
        <p:spPr>
          <a:xfrm>
            <a:off x="1115616" y="404664"/>
            <a:ext cx="674208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6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Writing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7940" y="1700808"/>
            <a:ext cx="81325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Fine motor control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Handwriting - do not join!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Model writing correctly - no capitals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Importance of correct pencil grip.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Approach to writing and Drawing Club – more to follow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576754"/>
            <a:ext cx="1804573" cy="180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78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Assessment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8280" y="1484784"/>
            <a:ext cx="70567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Baseline assessment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Observations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Learning Journeys - Tapestry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Partnership between school and home.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Observations from home - Proud Clouds</a:t>
            </a:r>
          </a:p>
        </p:txBody>
      </p:sp>
      <p:pic>
        <p:nvPicPr>
          <p:cNvPr id="10242" name="Picture 2" descr="http://cloudpalace.files.wordpress.com/2012/12/detective_clipart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26939"/>
            <a:ext cx="2248359" cy="281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508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7544" y="620688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Differentiation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Extra support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Home Learning sheets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Knowledge organisers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Celebration of Learning – each term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Sharing Assembly - Summer Term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Parents Evening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Reports – Summer Term</a:t>
            </a:r>
          </a:p>
        </p:txBody>
      </p:sp>
      <p:pic>
        <p:nvPicPr>
          <p:cNvPr id="2050" name="Picture 2" descr="Image result for homework clipart">
            <a:extLst>
              <a:ext uri="{FF2B5EF4-FFF2-40B4-BE49-F238E27FC236}">
                <a16:creationId xmlns:a16="http://schemas.microsoft.com/office/drawing/2014/main" id="{D344C05A-7495-4C44-8B91-A0D9E6397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25144"/>
            <a:ext cx="230505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499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Behaviour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3449" y="1412775"/>
            <a:ext cx="7056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Visions and Values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Positive – Character award, stickers, marble jar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Encourage own problem solving skills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Catch them being good!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Come and talk to us if you are concerned</a:t>
            </a:r>
          </a:p>
        </p:txBody>
      </p:sp>
      <p:pic>
        <p:nvPicPr>
          <p:cNvPr id="7170" name="Picture 2" descr="http://www.schooljotter.com/imagefolders/towcester/galleryImages/answer-girl2-color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124" y="4636490"/>
            <a:ext cx="972907" cy="20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7D42B3-0532-416A-A3C5-7D836228E0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766" y="388254"/>
            <a:ext cx="691711" cy="114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147AD4-CFF6-447C-8AF3-13DD889204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60" y="5644603"/>
            <a:ext cx="1880997" cy="8281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826A5F-3CAE-4E1B-A7CD-60FE28500A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23" y="203789"/>
            <a:ext cx="897384" cy="1272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45A335-ECB8-4B4F-95D1-78EF9B9034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97" y="5300624"/>
            <a:ext cx="772094" cy="12729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88766C-95AC-423A-A104-8733AC1FCA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211" y="1210493"/>
            <a:ext cx="897384" cy="14228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0A418E-9113-467B-AFE0-EAE3832D31F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233" y="2426183"/>
            <a:ext cx="461528" cy="161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06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7544" y="687179"/>
            <a:ext cx="6048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Oaklands Way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GB" sz="3600" dirty="0">
                <a:solidFill>
                  <a:prstClr val="white"/>
                </a:solidFill>
                <a:latin typeface="Sassoon Penpals" panose="02000400000000000000" pitchFamily="50" charset="0"/>
              </a:rPr>
              <a:t>We will talk to you if there is a problem</a:t>
            </a:r>
          </a:p>
          <a:p>
            <a:pPr marL="571500" lvl="0" indent="-571500">
              <a:buFont typeface="Arial" pitchFamily="34" charset="0"/>
              <a:buChar char="•"/>
            </a:pPr>
            <a:endParaRPr lang="en-GB" sz="3600" dirty="0">
              <a:solidFill>
                <a:prstClr val="white"/>
              </a:solidFill>
              <a:latin typeface="SassoonCRInfant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8837C0-5C4F-4B38-B269-E8E66E0CBB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" t="14700" r="1486" b="14951"/>
          <a:stretch/>
        </p:blipFill>
        <p:spPr>
          <a:xfrm>
            <a:off x="5601587" y="2060849"/>
            <a:ext cx="3299772" cy="3384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DDBF93-1FD3-4AA4-B7DB-E2E5406C0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13" y="3212976"/>
            <a:ext cx="52562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1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Food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A fruit or vegetable snack is provided for all children.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Not too much food in lunchboxes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No nuts - Nutella/Peanut butter/cereal bars containing nuts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No chocolate or sweets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Other allergies, conditions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No sharing of food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3600" dirty="0">
                <a:latin typeface="Sassoon Penpals" panose="02000400000000000000" pitchFamily="50" charset="0"/>
              </a:rPr>
              <a:t>Water only in bottles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sz="3600" dirty="0">
              <a:latin typeface="SassoonCRInfantMedium" panose="00000500000000000000" pitchFamily="2" charset="0"/>
            </a:endParaRPr>
          </a:p>
        </p:txBody>
      </p:sp>
      <p:pic>
        <p:nvPicPr>
          <p:cNvPr id="1026" name="Picture 2" descr="C:\Users\svirgo\AppData\Local\Microsoft\Windows\Temporary Internet Files\Content.IE5\NLVF9XOT\MC90044052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869160"/>
            <a:ext cx="1828800" cy="167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422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Housekeeping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1505049"/>
            <a:ext cx="705678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Absence - please inform school by 8.50am (each day of absence)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Illness – 48 rule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Letters - check email regularly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Check book bags daily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b="1" u="sng" dirty="0">
                <a:latin typeface="Sassoon Penpals" panose="02000400000000000000" pitchFamily="50" charset="0"/>
              </a:rPr>
              <a:t>No</a:t>
            </a:r>
            <a:r>
              <a:rPr lang="en-GB" sz="3200" dirty="0">
                <a:latin typeface="Sassoon Penpals" panose="02000400000000000000" pitchFamily="50" charset="0"/>
              </a:rPr>
              <a:t> water bottles in book bags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Label everything!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Hats and </a:t>
            </a:r>
            <a:r>
              <a:rPr lang="en-GB" sz="3200" dirty="0" err="1">
                <a:latin typeface="Sassoon Penpals" panose="02000400000000000000" pitchFamily="50" charset="0"/>
              </a:rPr>
              <a:t>suncream</a:t>
            </a:r>
            <a:r>
              <a:rPr lang="en-GB" sz="3200" dirty="0">
                <a:latin typeface="Sassoon Penpals" panose="02000400000000000000" pitchFamily="50" charset="0"/>
              </a:rPr>
              <a:t>!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 err="1">
                <a:latin typeface="Sassoon Penpals" panose="02000400000000000000" pitchFamily="50" charset="0"/>
              </a:rPr>
              <a:t>Wellies</a:t>
            </a:r>
            <a:endParaRPr lang="en-GB" sz="3200" dirty="0">
              <a:latin typeface="Sassoon Penpals" panose="02000400000000000000" pitchFamily="50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No jewellery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No big bags/ rucksacks</a:t>
            </a:r>
          </a:p>
        </p:txBody>
      </p:sp>
      <p:pic>
        <p:nvPicPr>
          <p:cNvPr id="6146" name="Picture 2" descr="http://milibraryfriends.org/wp-content/uploads/2013/05/free-clip-art-children-reading-books-600x71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758" y="3573016"/>
            <a:ext cx="2538603" cy="302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06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u="sng" dirty="0">
                <a:latin typeface="Sassoon Penpals" panose="02000400000000000000" pitchFamily="50" charset="0"/>
              </a:rPr>
              <a:t>Housekeeping</a:t>
            </a:r>
            <a:endParaRPr lang="en-GB" sz="6000" dirty="0">
              <a:latin typeface="Sassoon Penpals" panose="02000400000000000000" pitchFamily="5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146809"/>
            <a:ext cx="705678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Playground equipment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Headlice - check weekly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Long hair - tied back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Remove earrings on PE days.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Regular arrangements for collection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Other people collecting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Volunteers-governors, helping hands,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Library, gardening, PTA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E-safety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dirty="0">
                <a:latin typeface="Sassoon Penpals" panose="02000400000000000000" pitchFamily="50" charset="0"/>
              </a:rPr>
              <a:t>Social media/</a:t>
            </a:r>
            <a:r>
              <a:rPr lang="en-GB" sz="3200" dirty="0" err="1">
                <a:latin typeface="Sassoon Penpals" panose="02000400000000000000" pitchFamily="50" charset="0"/>
              </a:rPr>
              <a:t>Whatsapp</a:t>
            </a:r>
            <a:endParaRPr lang="en-GB" sz="3200" dirty="0">
              <a:latin typeface="Sassoon Penpals" panose="02000400000000000000" pitchFamily="50" charset="0"/>
            </a:endParaRPr>
          </a:p>
          <a:p>
            <a:endParaRPr lang="en-GB" sz="3000" dirty="0">
              <a:latin typeface="SassoonCRInfant" pitchFamily="2" charset="0"/>
            </a:endParaRPr>
          </a:p>
          <a:p>
            <a:endParaRPr lang="en-GB" sz="3000" dirty="0">
              <a:latin typeface="SassoonCRInfant" pitchFamily="2" charset="0"/>
            </a:endParaRPr>
          </a:p>
        </p:txBody>
      </p:sp>
      <p:pic>
        <p:nvPicPr>
          <p:cNvPr id="8194" name="Picture 2" descr="http://bestclipartblog.com/clipart-pics/world-clip-art-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871116" cy="18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514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1603</TotalTime>
  <Words>553</Words>
  <Application>Microsoft Office PowerPoint</Application>
  <PresentationFormat>On-screen Show (4:3)</PresentationFormat>
  <Paragraphs>124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Sassoon Penpals</vt:lpstr>
      <vt:lpstr>SassoonCRInfant</vt:lpstr>
      <vt:lpstr>SassoonCRInfantMedium</vt:lpstr>
      <vt:lpstr>SassoonPrimaryInfant</vt:lpstr>
      <vt:lpstr>Office Theme</vt:lpstr>
      <vt:lpstr>Welcome to the Foundation Stage</vt:lpstr>
      <vt:lpstr>Staffing</vt:lpstr>
      <vt:lpstr>Independence/Life Skills</vt:lpstr>
      <vt:lpstr>Organisation of the day</vt:lpstr>
      <vt:lpstr>PowerPoint Presentation</vt:lpstr>
      <vt:lpstr>Reading</vt:lpstr>
      <vt:lpstr>PowerPoint Presentation</vt:lpstr>
      <vt:lpstr>PowerPoint Presentation</vt:lpstr>
      <vt:lpstr>PowerPoint Presentation</vt:lpstr>
      <vt:lpstr>Writing</vt:lpstr>
      <vt:lpstr>Assessment</vt:lpstr>
      <vt:lpstr>PowerPoint Presentation</vt:lpstr>
      <vt:lpstr>Behaviour</vt:lpstr>
      <vt:lpstr>PowerPoint Presentation</vt:lpstr>
      <vt:lpstr>Food</vt:lpstr>
      <vt:lpstr>Housekeeping</vt:lpstr>
      <vt:lpstr>Housekeeping</vt:lpstr>
    </vt:vector>
  </TitlesOfParts>
  <Company>Oaklands Infant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Devereaux</dc:creator>
  <cp:lastModifiedBy>Miriam Davies</cp:lastModifiedBy>
  <cp:revision>89</cp:revision>
  <cp:lastPrinted>2026-09-16T09:42:14Z</cp:lastPrinted>
  <dcterms:created xsi:type="dcterms:W3CDTF">2013-09-17T08:52:49Z</dcterms:created>
  <dcterms:modified xsi:type="dcterms:W3CDTF">2026-09-21T10:42:19Z</dcterms:modified>
</cp:coreProperties>
</file>