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09" r:id="rId1"/>
  </p:sldMasterIdLst>
  <p:notesMasterIdLst>
    <p:notesMasterId r:id="rId30"/>
  </p:notesMasterIdLst>
  <p:sldIdLst>
    <p:sldId id="256" r:id="rId2"/>
    <p:sldId id="300" r:id="rId3"/>
    <p:sldId id="259" r:id="rId4"/>
    <p:sldId id="301" r:id="rId5"/>
    <p:sldId id="302" r:id="rId6"/>
    <p:sldId id="264" r:id="rId7"/>
    <p:sldId id="369" r:id="rId8"/>
    <p:sldId id="303" r:id="rId9"/>
    <p:sldId id="379" r:id="rId10"/>
    <p:sldId id="275" r:id="rId11"/>
    <p:sldId id="378" r:id="rId12"/>
    <p:sldId id="377" r:id="rId13"/>
    <p:sldId id="287" r:id="rId14"/>
    <p:sldId id="385" r:id="rId15"/>
    <p:sldId id="289" r:id="rId16"/>
    <p:sldId id="277" r:id="rId17"/>
    <p:sldId id="278" r:id="rId18"/>
    <p:sldId id="386" r:id="rId19"/>
    <p:sldId id="306" r:id="rId20"/>
    <p:sldId id="281" r:id="rId21"/>
    <p:sldId id="305" r:id="rId22"/>
    <p:sldId id="283" r:id="rId23"/>
    <p:sldId id="292" r:id="rId24"/>
    <p:sldId id="299" r:id="rId25"/>
    <p:sldId id="304" r:id="rId26"/>
    <p:sldId id="307" r:id="rId27"/>
    <p:sldId id="387" r:id="rId28"/>
    <p:sldId id="279" r:id="rId2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A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022" autoAdjust="0"/>
  </p:normalViewPr>
  <p:slideViewPr>
    <p:cSldViewPr snapToGrid="0">
      <p:cViewPr varScale="1">
        <p:scale>
          <a:sx n="77" d="100"/>
          <a:sy n="77" d="100"/>
        </p:scale>
        <p:origin x="86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899D86D-B584-4416-A384-A08C6AB52F19}" type="datetimeFigureOut">
              <a:rPr lang="en-GB" smtClean="0"/>
              <a:t>21/09/2026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064EBA6-F38D-464A-B777-0E9B447E90A1}" type="slidenum">
              <a:rPr lang="en-GB" smtClean="0"/>
              <a:t>‹#›</a:t>
            </a:fld>
            <a:endParaRPr lang="en-GB"/>
          </a:p>
        </p:txBody>
      </p:sp>
    </p:spTree>
    <p:extLst>
      <p:ext uri="{BB962C8B-B14F-4D97-AF65-F5344CB8AC3E}">
        <p14:creationId xmlns:p14="http://schemas.microsoft.com/office/powerpoint/2010/main" val="2830847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1</a:t>
            </a:fld>
            <a:endParaRPr lang="en-GB"/>
          </a:p>
        </p:txBody>
      </p:sp>
    </p:spTree>
    <p:extLst>
      <p:ext uri="{BB962C8B-B14F-4D97-AF65-F5344CB8AC3E}">
        <p14:creationId xmlns:p14="http://schemas.microsoft.com/office/powerpoint/2010/main" val="1347386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2</a:t>
            </a:fld>
            <a:endParaRPr lang="en-GB"/>
          </a:p>
        </p:txBody>
      </p:sp>
    </p:spTree>
    <p:extLst>
      <p:ext uri="{BB962C8B-B14F-4D97-AF65-F5344CB8AC3E}">
        <p14:creationId xmlns:p14="http://schemas.microsoft.com/office/powerpoint/2010/main" val="1824256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3</a:t>
            </a:fld>
            <a:endParaRPr lang="en-GB"/>
          </a:p>
        </p:txBody>
      </p:sp>
    </p:spTree>
    <p:extLst>
      <p:ext uri="{BB962C8B-B14F-4D97-AF65-F5344CB8AC3E}">
        <p14:creationId xmlns:p14="http://schemas.microsoft.com/office/powerpoint/2010/main" val="1711278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4</a:t>
            </a:fld>
            <a:endParaRPr lang="en-GB"/>
          </a:p>
        </p:txBody>
      </p:sp>
    </p:spTree>
    <p:extLst>
      <p:ext uri="{BB962C8B-B14F-4D97-AF65-F5344CB8AC3E}">
        <p14:creationId xmlns:p14="http://schemas.microsoft.com/office/powerpoint/2010/main" val="3576607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5</a:t>
            </a:fld>
            <a:endParaRPr lang="en-GB"/>
          </a:p>
        </p:txBody>
      </p:sp>
    </p:spTree>
    <p:extLst>
      <p:ext uri="{BB962C8B-B14F-4D97-AF65-F5344CB8AC3E}">
        <p14:creationId xmlns:p14="http://schemas.microsoft.com/office/powerpoint/2010/main" val="93854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6</a:t>
            </a:fld>
            <a:endParaRPr lang="en-GB"/>
          </a:p>
        </p:txBody>
      </p:sp>
    </p:spTree>
    <p:extLst>
      <p:ext uri="{BB962C8B-B14F-4D97-AF65-F5344CB8AC3E}">
        <p14:creationId xmlns:p14="http://schemas.microsoft.com/office/powerpoint/2010/main" val="2821630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B8796F01-7154-41E0-B48B-A6921757531A}" type="slidenum">
              <a:rPr lang="en-GB" smtClean="0"/>
              <a:pPr/>
              <a:t>7</a:t>
            </a:fld>
            <a:endParaRPr lang="en-GB"/>
          </a:p>
        </p:txBody>
      </p:sp>
    </p:spTree>
    <p:extLst>
      <p:ext uri="{BB962C8B-B14F-4D97-AF65-F5344CB8AC3E}">
        <p14:creationId xmlns:p14="http://schemas.microsoft.com/office/powerpoint/2010/main" val="2838076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8</a:t>
            </a:fld>
            <a:endParaRPr lang="en-GB"/>
          </a:p>
        </p:txBody>
      </p:sp>
    </p:spTree>
    <p:extLst>
      <p:ext uri="{BB962C8B-B14F-4D97-AF65-F5344CB8AC3E}">
        <p14:creationId xmlns:p14="http://schemas.microsoft.com/office/powerpoint/2010/main" val="2543175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9</a:t>
            </a:fld>
            <a:endParaRPr lang="en-GB"/>
          </a:p>
        </p:txBody>
      </p:sp>
    </p:spTree>
    <p:extLst>
      <p:ext uri="{BB962C8B-B14F-4D97-AF65-F5344CB8AC3E}">
        <p14:creationId xmlns:p14="http://schemas.microsoft.com/office/powerpoint/2010/main" val="2719086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10</a:t>
            </a:fld>
            <a:endParaRPr lang="en-GB"/>
          </a:p>
        </p:txBody>
      </p:sp>
    </p:spTree>
    <p:extLst>
      <p:ext uri="{BB962C8B-B14F-4D97-AF65-F5344CB8AC3E}">
        <p14:creationId xmlns:p14="http://schemas.microsoft.com/office/powerpoint/2010/main" val="740118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11</a:t>
            </a:fld>
            <a:endParaRPr lang="en-GB"/>
          </a:p>
        </p:txBody>
      </p:sp>
    </p:spTree>
    <p:extLst>
      <p:ext uri="{BB962C8B-B14F-4D97-AF65-F5344CB8AC3E}">
        <p14:creationId xmlns:p14="http://schemas.microsoft.com/office/powerpoint/2010/main" val="1105928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7324AEC-DEA2-4801-AB89-D18CB4FA471F}" type="slidenum">
              <a:rPr lang="en-GB" smtClean="0"/>
              <a:t>12</a:t>
            </a:fld>
            <a:endParaRPr lang="en-GB"/>
          </a:p>
        </p:txBody>
      </p:sp>
    </p:spTree>
    <p:extLst>
      <p:ext uri="{BB962C8B-B14F-4D97-AF65-F5344CB8AC3E}">
        <p14:creationId xmlns:p14="http://schemas.microsoft.com/office/powerpoint/2010/main" val="3259352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13</a:t>
            </a:fld>
            <a:endParaRPr lang="en-GB"/>
          </a:p>
        </p:txBody>
      </p:sp>
    </p:spTree>
    <p:extLst>
      <p:ext uri="{BB962C8B-B14F-4D97-AF65-F5344CB8AC3E}">
        <p14:creationId xmlns:p14="http://schemas.microsoft.com/office/powerpoint/2010/main" val="242116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14</a:t>
            </a:fld>
            <a:endParaRPr lang="en-GB"/>
          </a:p>
        </p:txBody>
      </p:sp>
    </p:spTree>
    <p:extLst>
      <p:ext uri="{BB962C8B-B14F-4D97-AF65-F5344CB8AC3E}">
        <p14:creationId xmlns:p14="http://schemas.microsoft.com/office/powerpoint/2010/main" val="4209653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15</a:t>
            </a:fld>
            <a:endParaRPr lang="en-GB"/>
          </a:p>
        </p:txBody>
      </p:sp>
    </p:spTree>
    <p:extLst>
      <p:ext uri="{BB962C8B-B14F-4D97-AF65-F5344CB8AC3E}">
        <p14:creationId xmlns:p14="http://schemas.microsoft.com/office/powerpoint/2010/main" val="100570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16</a:t>
            </a:fld>
            <a:endParaRPr lang="en-GB"/>
          </a:p>
        </p:txBody>
      </p:sp>
    </p:spTree>
    <p:extLst>
      <p:ext uri="{BB962C8B-B14F-4D97-AF65-F5344CB8AC3E}">
        <p14:creationId xmlns:p14="http://schemas.microsoft.com/office/powerpoint/2010/main" val="3805702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17</a:t>
            </a:fld>
            <a:endParaRPr lang="en-GB"/>
          </a:p>
        </p:txBody>
      </p:sp>
    </p:spTree>
    <p:extLst>
      <p:ext uri="{BB962C8B-B14F-4D97-AF65-F5344CB8AC3E}">
        <p14:creationId xmlns:p14="http://schemas.microsoft.com/office/powerpoint/2010/main" val="24943604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18</a:t>
            </a:fld>
            <a:endParaRPr lang="en-GB"/>
          </a:p>
        </p:txBody>
      </p:sp>
    </p:spTree>
    <p:extLst>
      <p:ext uri="{BB962C8B-B14F-4D97-AF65-F5344CB8AC3E}">
        <p14:creationId xmlns:p14="http://schemas.microsoft.com/office/powerpoint/2010/main" val="1709001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19</a:t>
            </a:fld>
            <a:endParaRPr lang="en-GB"/>
          </a:p>
        </p:txBody>
      </p:sp>
    </p:spTree>
    <p:extLst>
      <p:ext uri="{BB962C8B-B14F-4D97-AF65-F5344CB8AC3E}">
        <p14:creationId xmlns:p14="http://schemas.microsoft.com/office/powerpoint/2010/main" val="21191176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20</a:t>
            </a:fld>
            <a:endParaRPr lang="en-GB"/>
          </a:p>
        </p:txBody>
      </p:sp>
    </p:spTree>
    <p:extLst>
      <p:ext uri="{BB962C8B-B14F-4D97-AF65-F5344CB8AC3E}">
        <p14:creationId xmlns:p14="http://schemas.microsoft.com/office/powerpoint/2010/main" val="9610017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21</a:t>
            </a:fld>
            <a:endParaRPr lang="en-GB"/>
          </a:p>
        </p:txBody>
      </p:sp>
    </p:spTree>
    <p:extLst>
      <p:ext uri="{BB962C8B-B14F-4D97-AF65-F5344CB8AC3E}">
        <p14:creationId xmlns:p14="http://schemas.microsoft.com/office/powerpoint/2010/main" val="26990950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22</a:t>
            </a:fld>
            <a:endParaRPr lang="en-GB"/>
          </a:p>
        </p:txBody>
      </p:sp>
    </p:spTree>
    <p:extLst>
      <p:ext uri="{BB962C8B-B14F-4D97-AF65-F5344CB8AC3E}">
        <p14:creationId xmlns:p14="http://schemas.microsoft.com/office/powerpoint/2010/main" val="2845711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23</a:t>
            </a:fld>
            <a:endParaRPr lang="en-GB"/>
          </a:p>
        </p:txBody>
      </p:sp>
    </p:spTree>
    <p:extLst>
      <p:ext uri="{BB962C8B-B14F-4D97-AF65-F5344CB8AC3E}">
        <p14:creationId xmlns:p14="http://schemas.microsoft.com/office/powerpoint/2010/main" val="23430316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24</a:t>
            </a:fld>
            <a:endParaRPr lang="en-GB"/>
          </a:p>
        </p:txBody>
      </p:sp>
    </p:spTree>
    <p:extLst>
      <p:ext uri="{BB962C8B-B14F-4D97-AF65-F5344CB8AC3E}">
        <p14:creationId xmlns:p14="http://schemas.microsoft.com/office/powerpoint/2010/main" val="18587749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25</a:t>
            </a:fld>
            <a:endParaRPr lang="en-GB"/>
          </a:p>
        </p:txBody>
      </p:sp>
    </p:spTree>
    <p:extLst>
      <p:ext uri="{BB962C8B-B14F-4D97-AF65-F5344CB8AC3E}">
        <p14:creationId xmlns:p14="http://schemas.microsoft.com/office/powerpoint/2010/main" val="38036137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26</a:t>
            </a:fld>
            <a:endParaRPr lang="en-GB"/>
          </a:p>
        </p:txBody>
      </p:sp>
    </p:spTree>
    <p:extLst>
      <p:ext uri="{BB962C8B-B14F-4D97-AF65-F5344CB8AC3E}">
        <p14:creationId xmlns:p14="http://schemas.microsoft.com/office/powerpoint/2010/main" val="26364256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27</a:t>
            </a:fld>
            <a:endParaRPr lang="en-GB"/>
          </a:p>
        </p:txBody>
      </p:sp>
    </p:spTree>
    <p:extLst>
      <p:ext uri="{BB962C8B-B14F-4D97-AF65-F5344CB8AC3E}">
        <p14:creationId xmlns:p14="http://schemas.microsoft.com/office/powerpoint/2010/main" val="18749578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64EBA6-F38D-464A-B777-0E9B447E90A1}" type="slidenum">
              <a:rPr lang="en-GB" smtClean="0"/>
              <a:t>28</a:t>
            </a:fld>
            <a:endParaRPr lang="en-GB"/>
          </a:p>
        </p:txBody>
      </p:sp>
    </p:spTree>
    <p:extLst>
      <p:ext uri="{BB962C8B-B14F-4D97-AF65-F5344CB8AC3E}">
        <p14:creationId xmlns:p14="http://schemas.microsoft.com/office/powerpoint/2010/main" val="3425456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E57E2-5F8A-EE7C-2D4B-A7B38317DC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3DD4B38-61E0-0341-8171-20C52A3361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380D576-4DCB-59C6-5114-F52B4B77C374}"/>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E04EB001-95BC-BE40-0FD6-C4FF589D83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CC692A-7E96-EEEC-9778-BB648BE86D70}"/>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135488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09722-81FF-5E31-9100-E402FEBECC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46A18FC-4193-339A-D912-EC1C62564D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B57104-5FB3-F778-83DE-C932D9E19BED}"/>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E23053BC-6E0B-F6D0-75A5-B088FD421F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0CAFC6-6915-DA64-5AA0-123DDB337891}"/>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3665760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8F7A5-A5BB-06B7-4E82-6AC85D3B37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44D9DF3-A24C-5139-66F8-ABEDAB844C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4BED7E-D2F1-490B-42F6-4B5014404A02}"/>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F8FF0FDA-6BB4-B63C-A66E-30AB7C43DC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62DBD3-BCA9-9CE2-24F5-60DA48BCDEE9}"/>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2980872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4AE4B-A343-3AB4-5F24-FA9D3FE5732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69FB4DB-6864-D6C4-90EB-6CDB02CD4A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F4EC6FD-627F-4E47-92D7-C626E9F7BD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E4EB363-655D-F355-A9E6-64F76E8D8FEB}"/>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6" name="Footer Placeholder 5">
            <a:extLst>
              <a:ext uri="{FF2B5EF4-FFF2-40B4-BE49-F238E27FC236}">
                <a16:creationId xmlns:a16="http://schemas.microsoft.com/office/drawing/2014/main" id="{8D4A224D-0EB8-0644-B772-6743E725F59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E1A1B0-6C7E-C978-F2B4-E949455AB84C}"/>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945652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8E930-B9D6-3671-DDB7-20C91219CF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0DEDB02-31D4-FFA3-4346-A293F0244E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FCDD16-F246-D53C-AAF3-0A16B6EB2A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919AF6E-9B21-B519-35F5-484CFF2331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20CAF1-9CAA-0121-6F28-1C21A6951F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D587EDF-3834-9A76-FAE6-DFC202AF3892}"/>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8" name="Footer Placeholder 7">
            <a:extLst>
              <a:ext uri="{FF2B5EF4-FFF2-40B4-BE49-F238E27FC236}">
                <a16:creationId xmlns:a16="http://schemas.microsoft.com/office/drawing/2014/main" id="{77217B3A-B958-3B97-C2D6-1D0F01991B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3B6B89D-CCE0-DE76-B8C4-EB1C424021C4}"/>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3046667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086C2-90C2-D234-FAAB-F86E5CE03B2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6B95E08-FFF6-20E0-08F0-C5CE9D7FC876}"/>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4" name="Footer Placeholder 3">
            <a:extLst>
              <a:ext uri="{FF2B5EF4-FFF2-40B4-BE49-F238E27FC236}">
                <a16:creationId xmlns:a16="http://schemas.microsoft.com/office/drawing/2014/main" id="{C2D52DA8-69EA-B118-EC46-D3838FF1542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49925C1-35B2-375D-6E9E-E680C630D260}"/>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1308869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380F27-1F41-C132-2F60-7CF5EEA0F91E}"/>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3" name="Footer Placeholder 2">
            <a:extLst>
              <a:ext uri="{FF2B5EF4-FFF2-40B4-BE49-F238E27FC236}">
                <a16:creationId xmlns:a16="http://schemas.microsoft.com/office/drawing/2014/main" id="{E31EFD89-5577-6706-B135-5D2146D7B03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85A6881-B5C6-0156-D98B-B85418B5803C}"/>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1590678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1032C-89BD-5B00-204F-A665D16137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FFD3EBB-C0F9-DAE3-71A6-404715C819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EAE281E-CB34-E467-5F47-368EF02EEF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5F1879-105A-90CB-C22A-4EB005AD8DBE}"/>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6" name="Footer Placeholder 5">
            <a:extLst>
              <a:ext uri="{FF2B5EF4-FFF2-40B4-BE49-F238E27FC236}">
                <a16:creationId xmlns:a16="http://schemas.microsoft.com/office/drawing/2014/main" id="{F073C9E9-4A2E-11D4-B7B8-DD357B76783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0A981F9-AA29-21D4-84A6-DC90EEAB389A}"/>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1177926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30737-43C4-A22A-ECFA-D4E3EEF874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C4B61E4-3EB0-EC0F-3848-F7CFE6F182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3F04021-CE1A-0CBE-8D44-AE1EFCCD29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D509FF-AFA3-4E56-14EF-A6FDFB45A7AC}"/>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6" name="Footer Placeholder 5">
            <a:extLst>
              <a:ext uri="{FF2B5EF4-FFF2-40B4-BE49-F238E27FC236}">
                <a16:creationId xmlns:a16="http://schemas.microsoft.com/office/drawing/2014/main" id="{3E393963-C900-703F-AE66-AE6C370B004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70B71F0-65C6-7110-9617-56825BD71DFF}"/>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3669443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1BFC-967B-4157-7A40-43BEC2F0AE5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025D7FB-08C7-FC3C-0BA0-3AE104C7FC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EA0E14-40A4-1F7D-BF39-7202064ABF0E}"/>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2A2DFD9D-0528-02B2-4E07-186A0AC4FE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BFFAE1-40BF-A1FF-55AA-9BF8E3CC9DB1}"/>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3601108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B94065-9BCE-C3BF-0981-8692C41705D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35652C0-503F-BB72-F4B2-ABF460F339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1040AA-0073-B198-3274-1E156CB21281}"/>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82F58722-939A-917E-4683-B761034FF2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F390E2-D9AA-161F-0D9C-8DEEBEFCA78C}"/>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2101191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62D243-3506-2F23-2015-7C7ED9D47C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43DF33-2680-6A26-6D52-D5A77E6EBF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945DF7-9AE1-C0F1-7B08-8113BC7D37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99C64DC4-E2B3-93CF-DC75-0A56B15455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D92E393-15F4-7A1E-3E0A-8025830661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7AA870-ABD8-40AA-8DFA-AC1E040BBE77}" type="slidenum">
              <a:rPr lang="en-GB" smtClean="0"/>
              <a:t>‹#›</a:t>
            </a:fld>
            <a:endParaRPr lang="en-GB"/>
          </a:p>
        </p:txBody>
      </p:sp>
    </p:spTree>
    <p:extLst>
      <p:ext uri="{BB962C8B-B14F-4D97-AF65-F5344CB8AC3E}">
        <p14:creationId xmlns:p14="http://schemas.microsoft.com/office/powerpoint/2010/main" val="624818651"/>
      </p:ext>
    </p:extLst>
  </p:cSld>
  <p:clrMap bg1="lt1" tx1="dk1" bg2="lt2" tx2="dk2" accent1="accent1" accent2="accent2" accent3="accent3" accent4="accent4" accent5="accent5" accent6="accent6" hlink="hlink" folHlink="folHlink"/>
  <p:sldLayoutIdLst>
    <p:sldLayoutId id="2147484210" r:id="rId1"/>
    <p:sldLayoutId id="2147484211" r:id="rId2"/>
    <p:sldLayoutId id="2147484212" r:id="rId3"/>
    <p:sldLayoutId id="2147484213" r:id="rId4"/>
    <p:sldLayoutId id="2147484214" r:id="rId5"/>
    <p:sldLayoutId id="2147484215" r:id="rId6"/>
    <p:sldLayoutId id="2147484216" r:id="rId7"/>
    <p:sldLayoutId id="2147484217" r:id="rId8"/>
    <p:sldLayoutId id="2147484218" r:id="rId9"/>
    <p:sldLayoutId id="2147484219" r:id="rId10"/>
    <p:sldLayoutId id="21474842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a8ZMfYjdN-s" TargetMode="External"/><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hyperlink" Target="https://www.udemy.com/course/help-your-child-to-read-and-writ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6.JPG"/><Relationship Id="rId4" Type="http://schemas.openxmlformats.org/officeDocument/2006/relationships/hyperlink" Target="https://rincondelbibliotecario.blogspot.com/2015/1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s://pixabay.com/en/book-read-open-published-write-147292/"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oaklandsinfants.org/handwriting/" TargetMode="External"/><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oaklandsinfants.org/phonics-2/"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ww.ncetm.org.uk/teaching-for-mastery"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hyperlink" Target="http://www.whiterosemath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hyperlink" Target="http://oaklandsinfants.org/visions-and-values/"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hyperlink" Target="https://creativecommons.org/licenses/by-sa/3.0/" TargetMode="External"/><Relationship Id="rId4" Type="http://schemas.openxmlformats.org/officeDocument/2006/relationships/hyperlink" Target="https://www.geograph.org.uk/photo/2389805"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C77BC-97D9-4F63-BC1B-296D8A8C12C8}"/>
              </a:ext>
            </a:extLst>
          </p:cNvPr>
          <p:cNvSpPr>
            <a:spLocks noGrp="1"/>
          </p:cNvSpPr>
          <p:nvPr>
            <p:ph type="ctrTitle"/>
          </p:nvPr>
        </p:nvSpPr>
        <p:spPr>
          <a:xfrm>
            <a:off x="1464619" y="3185193"/>
            <a:ext cx="6837659" cy="1238505"/>
          </a:xfrm>
        </p:spPr>
        <p:txBody>
          <a:bodyPr>
            <a:noAutofit/>
          </a:bodyPr>
          <a:lstStyle/>
          <a:p>
            <a:pPr algn="l"/>
            <a:r>
              <a:rPr lang="en-GB" sz="5400" b="1" dirty="0">
                <a:latin typeface="+mn-lt"/>
              </a:rPr>
              <a:t>Welcome to Year One</a:t>
            </a:r>
          </a:p>
        </p:txBody>
      </p:sp>
      <p:sp>
        <p:nvSpPr>
          <p:cNvPr id="3" name="Subtitle 2">
            <a:extLst>
              <a:ext uri="{FF2B5EF4-FFF2-40B4-BE49-F238E27FC236}">
                <a16:creationId xmlns:a16="http://schemas.microsoft.com/office/drawing/2014/main" id="{0AA423E4-4DD8-496F-8933-78299F21D3FF}"/>
              </a:ext>
            </a:extLst>
          </p:cNvPr>
          <p:cNvSpPr>
            <a:spLocks noGrp="1"/>
          </p:cNvSpPr>
          <p:nvPr>
            <p:ph type="subTitle" idx="1"/>
          </p:nvPr>
        </p:nvSpPr>
        <p:spPr>
          <a:xfrm>
            <a:off x="3126876" y="5022856"/>
            <a:ext cx="1029288" cy="414245"/>
          </a:xfrm>
        </p:spPr>
        <p:txBody>
          <a:bodyPr>
            <a:normAutofit lnSpcReduction="10000"/>
          </a:bodyPr>
          <a:lstStyle/>
          <a:p>
            <a:pPr algn="l"/>
            <a:r>
              <a:rPr lang="en-GB" dirty="0"/>
              <a:t>2026</a:t>
            </a:r>
          </a:p>
        </p:txBody>
      </p:sp>
      <p:sp>
        <p:nvSpPr>
          <p:cNvPr id="6" name="TextBox 5">
            <a:extLst>
              <a:ext uri="{FF2B5EF4-FFF2-40B4-BE49-F238E27FC236}">
                <a16:creationId xmlns:a16="http://schemas.microsoft.com/office/drawing/2014/main" id="{F529DA09-EE4E-4E96-8AE1-B16329359A77}"/>
              </a:ext>
            </a:extLst>
          </p:cNvPr>
          <p:cNvSpPr txBox="1"/>
          <p:nvPr/>
        </p:nvSpPr>
        <p:spPr>
          <a:xfrm>
            <a:off x="1175657" y="914400"/>
            <a:ext cx="3107094" cy="646331"/>
          </a:xfrm>
          <a:prstGeom prst="rect">
            <a:avLst/>
          </a:prstGeom>
          <a:noFill/>
        </p:spPr>
        <p:txBody>
          <a:bodyPr wrap="square" rtlCol="0">
            <a:spAutoFit/>
          </a:bodyPr>
          <a:lstStyle/>
          <a:p>
            <a:endParaRPr lang="en-GB" dirty="0"/>
          </a:p>
          <a:p>
            <a:endParaRPr lang="en-GB" dirty="0"/>
          </a:p>
        </p:txBody>
      </p:sp>
      <p:pic>
        <p:nvPicPr>
          <p:cNvPr id="5" name="Picture 4">
            <a:extLst>
              <a:ext uri="{FF2B5EF4-FFF2-40B4-BE49-F238E27FC236}">
                <a16:creationId xmlns:a16="http://schemas.microsoft.com/office/drawing/2014/main" id="{99CCD372-2E3B-D305-2414-A4699D768F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58" y="454221"/>
            <a:ext cx="2411399" cy="2416090"/>
          </a:xfrm>
          <a:prstGeom prst="rect">
            <a:avLst/>
          </a:prstGeom>
        </p:spPr>
      </p:pic>
      <p:pic>
        <p:nvPicPr>
          <p:cNvPr id="3074" name="Picture 2" descr="Chestnut clipart 20 free Cliparts | Download images on Clipground 2020">
            <a:extLst>
              <a:ext uri="{FF2B5EF4-FFF2-40B4-BE49-F238E27FC236}">
                <a16:creationId xmlns:a16="http://schemas.microsoft.com/office/drawing/2014/main" id="{FB617954-1F47-4A96-3F7B-1655357896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1279" y="4627723"/>
            <a:ext cx="2070999" cy="162608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ilver Birch Tree Illustrations, Royalty-Free Vector Graphics &amp; Clip ...">
            <a:extLst>
              <a:ext uri="{FF2B5EF4-FFF2-40B4-BE49-F238E27FC236}">
                <a16:creationId xmlns:a16="http://schemas.microsoft.com/office/drawing/2014/main" id="{12C858B2-832A-DC9B-C950-1B6F15CECA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153" y="204941"/>
            <a:ext cx="1847850" cy="291465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remium Vector | Hand Drawn Flat Color Chestnut Tree Illustration">
            <a:extLst>
              <a:ext uri="{FF2B5EF4-FFF2-40B4-BE49-F238E27FC236}">
                <a16:creationId xmlns:a16="http://schemas.microsoft.com/office/drawing/2014/main" id="{D2EED991-9502-37AE-4E6D-EE38F97607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57406" y="3185193"/>
            <a:ext cx="3391210" cy="339121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Birch Leaf Clip Art 13,200+ Leaves Birch Stock Illustrations,">
            <a:extLst>
              <a:ext uri="{FF2B5EF4-FFF2-40B4-BE49-F238E27FC236}">
                <a16:creationId xmlns:a16="http://schemas.microsoft.com/office/drawing/2014/main" id="{E64C462E-F9E3-0410-1951-00B1245DF18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4543" y="1350030"/>
            <a:ext cx="2078970" cy="2078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057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EEAE8"/>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7972B0-4593-41FD-8236-5C3E78EA28DF}"/>
              </a:ext>
            </a:extLst>
          </p:cNvPr>
          <p:cNvSpPr txBox="1"/>
          <p:nvPr/>
        </p:nvSpPr>
        <p:spPr>
          <a:xfrm>
            <a:off x="1230110" y="166568"/>
            <a:ext cx="5999583" cy="6524863"/>
          </a:xfrm>
          <a:prstGeom prst="rect">
            <a:avLst/>
          </a:prstGeom>
          <a:noFill/>
        </p:spPr>
        <p:txBody>
          <a:bodyPr wrap="square" rtlCol="0">
            <a:spAutoFit/>
          </a:bodyPr>
          <a:lstStyle/>
          <a:p>
            <a:r>
              <a:rPr lang="en-GB" sz="4000" dirty="0"/>
              <a:t>Staff </a:t>
            </a:r>
          </a:p>
          <a:p>
            <a:endParaRPr lang="en-GB" dirty="0"/>
          </a:p>
          <a:p>
            <a:r>
              <a:rPr lang="en-GB" b="1" dirty="0"/>
              <a:t>Chestnut</a:t>
            </a:r>
          </a:p>
          <a:p>
            <a:r>
              <a:rPr lang="en-GB" dirty="0"/>
              <a:t>Mrs Somerville</a:t>
            </a:r>
          </a:p>
          <a:p>
            <a:endParaRPr lang="en-GB" dirty="0"/>
          </a:p>
          <a:p>
            <a:r>
              <a:rPr lang="en-GB" b="1" dirty="0"/>
              <a:t>Silver Birch</a:t>
            </a:r>
          </a:p>
          <a:p>
            <a:r>
              <a:rPr lang="en-GB" dirty="0"/>
              <a:t>Miss Devereaux– Monday, Tuesday, Wednesday</a:t>
            </a:r>
          </a:p>
          <a:p>
            <a:r>
              <a:rPr lang="en-GB" dirty="0"/>
              <a:t>Mrs </a:t>
            </a:r>
            <a:r>
              <a:rPr lang="en-GB" dirty="0" err="1"/>
              <a:t>Thuambe</a:t>
            </a:r>
            <a:r>
              <a:rPr lang="en-GB" dirty="0"/>
              <a:t> –  Thursday, Friday</a:t>
            </a:r>
          </a:p>
          <a:p>
            <a:endParaRPr lang="en-GB" dirty="0"/>
          </a:p>
          <a:p>
            <a:r>
              <a:rPr lang="en-GB" dirty="0"/>
              <a:t>PPA – alternate Thursdays</a:t>
            </a:r>
          </a:p>
          <a:p>
            <a:r>
              <a:rPr lang="en-GB" dirty="0"/>
              <a:t>Chestnut – Mrs </a:t>
            </a:r>
            <a:r>
              <a:rPr lang="en-GB" dirty="0" err="1"/>
              <a:t>Croxford</a:t>
            </a:r>
            <a:endParaRPr lang="en-GB" dirty="0"/>
          </a:p>
          <a:p>
            <a:r>
              <a:rPr lang="en-GB" dirty="0"/>
              <a:t>Silver Birch – Mrs Peters</a:t>
            </a:r>
          </a:p>
          <a:p>
            <a:endParaRPr lang="en-GB" dirty="0"/>
          </a:p>
          <a:p>
            <a:r>
              <a:rPr lang="en-GB" b="1" dirty="0"/>
              <a:t>Support staff</a:t>
            </a:r>
          </a:p>
          <a:p>
            <a:r>
              <a:rPr lang="en-GB" dirty="0"/>
              <a:t>Mrs Cracknell</a:t>
            </a:r>
          </a:p>
          <a:p>
            <a:r>
              <a:rPr lang="en-GB" dirty="0"/>
              <a:t>Mrs Toublic</a:t>
            </a:r>
          </a:p>
          <a:p>
            <a:r>
              <a:rPr lang="en-GB" dirty="0"/>
              <a:t>Mrs Blair</a:t>
            </a:r>
          </a:p>
          <a:p>
            <a:r>
              <a:rPr lang="en-GB" dirty="0"/>
              <a:t>Mr Jolliffe</a:t>
            </a:r>
          </a:p>
          <a:p>
            <a:r>
              <a:rPr lang="en-GB" dirty="0"/>
              <a:t>Mr Gunn</a:t>
            </a:r>
          </a:p>
          <a:p>
            <a:r>
              <a:rPr lang="en-GB" dirty="0"/>
              <a:t>Mrs Peters</a:t>
            </a:r>
          </a:p>
          <a:p>
            <a:endParaRPr lang="en-GB" dirty="0"/>
          </a:p>
          <a:p>
            <a:r>
              <a:rPr lang="en-GB" dirty="0" err="1"/>
              <a:t>SENDCo</a:t>
            </a:r>
            <a:r>
              <a:rPr lang="en-GB" dirty="0"/>
              <a:t> – Mrs Bunce   Family support worker – Mrs Lennon </a:t>
            </a:r>
          </a:p>
        </p:txBody>
      </p:sp>
      <p:pic>
        <p:nvPicPr>
          <p:cNvPr id="2050" name="Picture 2" descr="Free Printable Visiting Teaching Clipart">
            <a:extLst>
              <a:ext uri="{FF2B5EF4-FFF2-40B4-BE49-F238E27FC236}">
                <a16:creationId xmlns:a16="http://schemas.microsoft.com/office/drawing/2014/main" id="{6D6B8AF7-1743-6DCB-6063-54B3DE5586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934" y="560438"/>
            <a:ext cx="3997632" cy="3628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3517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EEAE8"/>
        </a:solidFill>
        <a:effectLst/>
      </p:bgPr>
    </p:bg>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16063E0F-E3E2-491A-988D-BA238ADC20FA}"/>
              </a:ext>
            </a:extLst>
          </p:cNvPr>
          <p:cNvSpPr>
            <a:spLocks noGrp="1"/>
          </p:cNvSpPr>
          <p:nvPr>
            <p:ph idx="1"/>
          </p:nvPr>
        </p:nvSpPr>
        <p:spPr>
          <a:xfrm>
            <a:off x="584719" y="545278"/>
            <a:ext cx="9613639" cy="5793378"/>
          </a:xfrm>
        </p:spPr>
        <p:txBody>
          <a:bodyPr>
            <a:normAutofit fontScale="92500" lnSpcReduction="20000"/>
          </a:bodyPr>
          <a:lstStyle/>
          <a:p>
            <a:pPr marL="0" indent="0">
              <a:buNone/>
            </a:pPr>
            <a:r>
              <a:rPr lang="en-GB" sz="4300" dirty="0">
                <a:latin typeface="+mj-lt"/>
              </a:rPr>
              <a:t>Things to bring into school each day …</a:t>
            </a:r>
          </a:p>
          <a:p>
            <a:r>
              <a:rPr lang="en-GB" sz="2000" dirty="0">
                <a:latin typeface="+mj-lt"/>
              </a:rPr>
              <a:t>Reading books and reading record in book bag  - </a:t>
            </a:r>
            <a:r>
              <a:rPr lang="en-GB" sz="2000" b="1" dirty="0">
                <a:latin typeface="+mj-lt"/>
              </a:rPr>
              <a:t>1 small flat key ring only</a:t>
            </a:r>
            <a:endParaRPr lang="en-GB" sz="2000" b="1" u="sng" dirty="0">
              <a:latin typeface="+mj-lt"/>
            </a:endParaRPr>
          </a:p>
          <a:p>
            <a:r>
              <a:rPr lang="en-GB" sz="2000" dirty="0">
                <a:latin typeface="+mj-lt"/>
              </a:rPr>
              <a:t>Water bottle NEVER in book bag. (no juice)</a:t>
            </a:r>
          </a:p>
          <a:p>
            <a:r>
              <a:rPr lang="en-GB" sz="2000" dirty="0">
                <a:latin typeface="+mj-lt"/>
              </a:rPr>
              <a:t>Coat</a:t>
            </a:r>
          </a:p>
          <a:p>
            <a:endParaRPr lang="en-GB" sz="2000" dirty="0">
              <a:latin typeface="+mj-lt"/>
            </a:endParaRPr>
          </a:p>
          <a:p>
            <a:pPr marL="0" indent="0">
              <a:buNone/>
            </a:pPr>
            <a:r>
              <a:rPr lang="en-GB" sz="4300" dirty="0">
                <a:latin typeface="+mj-lt"/>
              </a:rPr>
              <a:t>Further general information</a:t>
            </a:r>
          </a:p>
          <a:p>
            <a:r>
              <a:rPr lang="en-GB" sz="2000" dirty="0">
                <a:latin typeface="+mj-lt"/>
              </a:rPr>
              <a:t>NAME </a:t>
            </a:r>
            <a:r>
              <a:rPr lang="en-GB" sz="2000" b="1" dirty="0">
                <a:latin typeface="+mj-lt"/>
              </a:rPr>
              <a:t>EVERYTHING</a:t>
            </a:r>
          </a:p>
          <a:p>
            <a:r>
              <a:rPr lang="en-GB" sz="2000" dirty="0">
                <a:latin typeface="+mj-lt"/>
              </a:rPr>
              <a:t>Long hair should be tied up every day including on non-uniform days. Hairbands plain.</a:t>
            </a:r>
          </a:p>
          <a:p>
            <a:r>
              <a:rPr lang="en-GB" sz="2000" dirty="0">
                <a:latin typeface="+mj-lt"/>
              </a:rPr>
              <a:t>Ear rings – plain studs only. Please remove on PE days  - see class room window</a:t>
            </a:r>
          </a:p>
          <a:p>
            <a:r>
              <a:rPr lang="en-GB" sz="2000" dirty="0">
                <a:latin typeface="+mj-lt"/>
              </a:rPr>
              <a:t>Birthdays – no sweets etc, your child can wear their own clothes. </a:t>
            </a:r>
          </a:p>
          <a:p>
            <a:r>
              <a:rPr lang="en-GB" sz="2000" dirty="0">
                <a:latin typeface="+mj-lt"/>
              </a:rPr>
              <a:t>Footwear on non-uniform days should still be suitable for running, climbing etc, </a:t>
            </a:r>
            <a:r>
              <a:rPr lang="en-GB" sz="2000" b="1" dirty="0">
                <a:latin typeface="+mj-lt"/>
              </a:rPr>
              <a:t>no laces unless your child can tie them.</a:t>
            </a:r>
          </a:p>
          <a:p>
            <a:r>
              <a:rPr lang="en-GB" sz="2000" dirty="0">
                <a:latin typeface="+mj-lt"/>
              </a:rPr>
              <a:t>Let us know any change to pick up arrangements – written note or through office</a:t>
            </a:r>
          </a:p>
          <a:p>
            <a:r>
              <a:rPr lang="en-GB" sz="2000" dirty="0">
                <a:latin typeface="+mj-lt"/>
              </a:rPr>
              <a:t>Check your child’s book bag for letters &amp; check your WEDUC account</a:t>
            </a:r>
          </a:p>
          <a:p>
            <a:r>
              <a:rPr lang="en-GB" sz="2000" dirty="0">
                <a:latin typeface="+mj-lt"/>
              </a:rPr>
              <a:t>Playground equipment is </a:t>
            </a:r>
            <a:r>
              <a:rPr lang="en-GB" sz="2000" b="1" dirty="0">
                <a:latin typeface="+mj-lt"/>
              </a:rPr>
              <a:t>ONLY</a:t>
            </a:r>
            <a:r>
              <a:rPr lang="en-GB" sz="2000" dirty="0">
                <a:latin typeface="+mj-lt"/>
              </a:rPr>
              <a:t> for supervised use during school hours.</a:t>
            </a:r>
          </a:p>
          <a:p>
            <a:r>
              <a:rPr lang="en-GB" sz="2000" dirty="0">
                <a:latin typeface="+mj-lt"/>
              </a:rPr>
              <a:t>Children are encouraged to use the toilets at the beginning of the day, playtimes and lunchtimes, or during breaks between lessons.</a:t>
            </a:r>
          </a:p>
          <a:p>
            <a:endParaRPr lang="en-GB" sz="2000" dirty="0">
              <a:latin typeface="+mj-lt"/>
            </a:endParaRPr>
          </a:p>
          <a:p>
            <a:endParaRPr lang="en-GB" sz="2000" dirty="0">
              <a:latin typeface="+mj-lt"/>
            </a:endParaRPr>
          </a:p>
          <a:p>
            <a:endParaRPr lang="en-GB" sz="2000" dirty="0">
              <a:latin typeface="+mj-lt"/>
            </a:endParaRPr>
          </a:p>
          <a:p>
            <a:pPr marL="0" indent="0">
              <a:buNone/>
            </a:pPr>
            <a:endParaRPr lang="en-GB" sz="2000" dirty="0">
              <a:latin typeface="+mj-lt"/>
            </a:endParaRPr>
          </a:p>
          <a:p>
            <a:endParaRPr lang="en-GB" sz="2000" dirty="0">
              <a:latin typeface="Sassoon Penpals" panose="02000400000000000000" pitchFamily="50" charset="0"/>
            </a:endParaRPr>
          </a:p>
          <a:p>
            <a:pPr marL="0" indent="0">
              <a:buNone/>
            </a:pPr>
            <a:endParaRPr lang="en-GB" sz="1800" dirty="0"/>
          </a:p>
          <a:p>
            <a:endParaRPr lang="en-GB" sz="1800" dirty="0"/>
          </a:p>
        </p:txBody>
      </p:sp>
      <p:pic>
        <p:nvPicPr>
          <p:cNvPr id="9" name="Picture 2" descr="Bag Clipart Preschool - Cartoon School Bag - Free Transparent PNG Clipart  Images Download">
            <a:extLst>
              <a:ext uri="{FF2B5EF4-FFF2-40B4-BE49-F238E27FC236}">
                <a16:creationId xmlns:a16="http://schemas.microsoft.com/office/drawing/2014/main" id="{401C5986-36C9-4FC0-9B8A-D4925E770A5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560" r="24019" b="-1"/>
          <a:stretch/>
        </p:blipFill>
        <p:spPr bwMode="auto">
          <a:xfrm>
            <a:off x="10273004" y="477609"/>
            <a:ext cx="1334276" cy="1537256"/>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8765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EEAE8"/>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774F54-56F9-41E0-8FAE-33BF5CAC1FB1}"/>
              </a:ext>
            </a:extLst>
          </p:cNvPr>
          <p:cNvSpPr txBox="1"/>
          <p:nvPr/>
        </p:nvSpPr>
        <p:spPr>
          <a:xfrm>
            <a:off x="1175656" y="1007706"/>
            <a:ext cx="8396361" cy="4031873"/>
          </a:xfrm>
          <a:prstGeom prst="rect">
            <a:avLst/>
          </a:prstGeom>
          <a:noFill/>
        </p:spPr>
        <p:txBody>
          <a:bodyPr wrap="square" rtlCol="0">
            <a:spAutoFit/>
          </a:bodyPr>
          <a:lstStyle/>
          <a:p>
            <a:r>
              <a:rPr lang="en-GB" sz="4000" dirty="0"/>
              <a:t>PE</a:t>
            </a:r>
          </a:p>
          <a:p>
            <a:r>
              <a:rPr lang="en-GB" b="1" dirty="0"/>
              <a:t>Tuesday</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Yellow or blue t-shirt/blue shorts</a:t>
            </a:r>
          </a:p>
          <a:p>
            <a:pPr marL="285750" indent="-285750">
              <a:buFont typeface="Arial" panose="020B0604020202020204" pitchFamily="34" charset="0"/>
              <a:buChar char="•"/>
            </a:pPr>
            <a:r>
              <a:rPr lang="en-GB" dirty="0"/>
              <a:t>Plimsolls/trainers</a:t>
            </a:r>
          </a:p>
          <a:p>
            <a:pPr marL="285750" indent="-285750">
              <a:buFont typeface="Arial" panose="020B0604020202020204" pitchFamily="34" charset="0"/>
              <a:buChar char="•"/>
            </a:pPr>
            <a:r>
              <a:rPr lang="en-GB" dirty="0"/>
              <a:t>Joggers/sweatshirt for colder days</a:t>
            </a:r>
          </a:p>
          <a:p>
            <a:pPr marL="285750" indent="-285750">
              <a:buFont typeface="Arial" panose="020B0604020202020204" pitchFamily="34" charset="0"/>
              <a:buChar char="•"/>
            </a:pPr>
            <a:r>
              <a:rPr lang="en-GB" dirty="0"/>
              <a:t>Socks if girls wear tights to school</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Remove ear rings or provide tape &amp; cover them up.</a:t>
            </a:r>
          </a:p>
          <a:p>
            <a:pPr marL="285750" indent="-285750">
              <a:buFont typeface="Arial" panose="020B0604020202020204" pitchFamily="34" charset="0"/>
              <a:buChar char="•"/>
            </a:pPr>
            <a:r>
              <a:rPr lang="en-GB" dirty="0"/>
              <a:t>NAME EVERYTHING</a:t>
            </a:r>
          </a:p>
          <a:p>
            <a:pPr marL="285750" indent="-285750">
              <a:buFont typeface="Arial" panose="020B0604020202020204" pitchFamily="34" charset="0"/>
              <a:buChar char="•"/>
            </a:pPr>
            <a:r>
              <a:rPr lang="en-GB" dirty="0"/>
              <a:t>Kit stays on peg until the holiday</a:t>
            </a:r>
          </a:p>
          <a:p>
            <a:pPr marL="285750" indent="-285750">
              <a:buFont typeface="Arial" panose="020B0604020202020204" pitchFamily="34" charset="0"/>
              <a:buChar char="•"/>
            </a:pPr>
            <a:r>
              <a:rPr lang="en-GB" dirty="0"/>
              <a:t>Check sizing each holiday – can your child easily get their uniform &amp; PE kit on &amp; off.</a:t>
            </a:r>
          </a:p>
          <a:p>
            <a:pPr marL="285750" indent="-285750">
              <a:buFont typeface="Arial" panose="020B0604020202020204" pitchFamily="34" charset="0"/>
              <a:buChar char="•"/>
            </a:pPr>
            <a:r>
              <a:rPr lang="en-GB" dirty="0"/>
              <a:t>Check name label can still be read.  </a:t>
            </a:r>
          </a:p>
        </p:txBody>
      </p:sp>
      <p:pic>
        <p:nvPicPr>
          <p:cNvPr id="3" name="Picture 2" descr="Test PE Kit - Aspire Academy">
            <a:extLst>
              <a:ext uri="{FF2B5EF4-FFF2-40B4-BE49-F238E27FC236}">
                <a16:creationId xmlns:a16="http://schemas.microsoft.com/office/drawing/2014/main" id="{417CBB9C-007E-4D60-BA16-A30F3F4181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6009" y="1127585"/>
            <a:ext cx="1656184" cy="1656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1669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C869A6-4560-4193-B303-7CCB7B8A3C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596" y="-35767"/>
            <a:ext cx="2095108" cy="2095108"/>
          </a:xfrm>
          <a:prstGeom prst="rect">
            <a:avLst/>
          </a:prstGeom>
        </p:spPr>
      </p:pic>
      <p:pic>
        <p:nvPicPr>
          <p:cNvPr id="4" name="Picture 3">
            <a:extLst>
              <a:ext uri="{FF2B5EF4-FFF2-40B4-BE49-F238E27FC236}">
                <a16:creationId xmlns:a16="http://schemas.microsoft.com/office/drawing/2014/main" id="{1DA984ED-37D4-46AB-A9CB-888B73545ACE}"/>
              </a:ext>
            </a:extLst>
          </p:cNvPr>
          <p:cNvPicPr>
            <a:picLocks noChangeAspect="1"/>
          </p:cNvPicPr>
          <p:nvPr/>
        </p:nvPicPr>
        <p:blipFill>
          <a:blip r:embed="rId4"/>
          <a:stretch>
            <a:fillRect/>
          </a:stretch>
        </p:blipFill>
        <p:spPr>
          <a:xfrm>
            <a:off x="839754" y="2059341"/>
            <a:ext cx="7331783" cy="4541897"/>
          </a:xfrm>
          <a:prstGeom prst="rect">
            <a:avLst/>
          </a:prstGeom>
        </p:spPr>
      </p:pic>
      <p:sp>
        <p:nvSpPr>
          <p:cNvPr id="5" name="TextBox 4">
            <a:extLst>
              <a:ext uri="{FF2B5EF4-FFF2-40B4-BE49-F238E27FC236}">
                <a16:creationId xmlns:a16="http://schemas.microsoft.com/office/drawing/2014/main" id="{C37C7337-7B97-46A6-BF68-D3EAB35C1115}"/>
              </a:ext>
            </a:extLst>
          </p:cNvPr>
          <p:cNvSpPr txBox="1"/>
          <p:nvPr/>
        </p:nvSpPr>
        <p:spPr>
          <a:xfrm>
            <a:off x="5640355" y="2971800"/>
            <a:ext cx="914400" cy="914400"/>
          </a:xfrm>
          <a:prstGeom prst="rect">
            <a:avLst/>
          </a:prstGeom>
          <a:noFill/>
        </p:spPr>
        <p:txBody>
          <a:bodyPr wrap="square" rtlCol="0">
            <a:spAutoFit/>
          </a:bodyPr>
          <a:lstStyle/>
          <a:p>
            <a:endParaRPr lang="en-GB" dirty="0"/>
          </a:p>
        </p:txBody>
      </p:sp>
      <p:sp>
        <p:nvSpPr>
          <p:cNvPr id="6" name="TextBox 5">
            <a:extLst>
              <a:ext uri="{FF2B5EF4-FFF2-40B4-BE49-F238E27FC236}">
                <a16:creationId xmlns:a16="http://schemas.microsoft.com/office/drawing/2014/main" id="{886F1938-71F6-44AA-9D8E-D162DC32CFA6}"/>
              </a:ext>
            </a:extLst>
          </p:cNvPr>
          <p:cNvSpPr txBox="1"/>
          <p:nvPr/>
        </p:nvSpPr>
        <p:spPr>
          <a:xfrm>
            <a:off x="3335178" y="784172"/>
            <a:ext cx="7742330" cy="1477328"/>
          </a:xfrm>
          <a:prstGeom prst="rect">
            <a:avLst/>
          </a:prstGeom>
          <a:noFill/>
        </p:spPr>
        <p:txBody>
          <a:bodyPr wrap="square" rtlCol="0">
            <a:spAutoFit/>
          </a:bodyPr>
          <a:lstStyle/>
          <a:p>
            <a:r>
              <a:rPr lang="en-GB" b="1" dirty="0" err="1"/>
              <a:t>Sounds~write</a:t>
            </a:r>
            <a:r>
              <a:rPr lang="en-GB" b="1" dirty="0"/>
              <a:t> is our phonics scheme</a:t>
            </a:r>
          </a:p>
          <a:p>
            <a:endParaRPr lang="en-GB" dirty="0"/>
          </a:p>
          <a:p>
            <a:pPr marL="285750" indent="-285750">
              <a:buFont typeface="Arial" panose="020B0604020202020204" pitchFamily="34" charset="0"/>
              <a:buChar char="•"/>
            </a:pPr>
            <a:r>
              <a:rPr lang="en-GB" dirty="0"/>
              <a:t>Starts with what children learn naturally – the sounds of their own language</a:t>
            </a:r>
          </a:p>
          <a:p>
            <a:pPr marL="285750" indent="-285750">
              <a:buFont typeface="Arial" panose="020B0604020202020204" pitchFamily="34" charset="0"/>
              <a:buChar char="•"/>
            </a:pPr>
            <a:r>
              <a:rPr lang="en-GB" dirty="0"/>
              <a:t>Teaches them how those sounds are represented in writing.</a:t>
            </a:r>
          </a:p>
          <a:p>
            <a:r>
              <a:rPr lang="en-GB" dirty="0"/>
              <a:t> </a:t>
            </a:r>
          </a:p>
        </p:txBody>
      </p:sp>
    </p:spTree>
    <p:extLst>
      <p:ext uri="{BB962C8B-B14F-4D97-AF65-F5344CB8AC3E}">
        <p14:creationId xmlns:p14="http://schemas.microsoft.com/office/powerpoint/2010/main" val="2240578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BEFB4-2B2E-43CE-88C8-0554D7F9B628}"/>
              </a:ext>
            </a:extLst>
          </p:cNvPr>
          <p:cNvSpPr>
            <a:spLocks noGrp="1"/>
          </p:cNvSpPr>
          <p:nvPr>
            <p:ph type="title"/>
          </p:nvPr>
        </p:nvSpPr>
        <p:spPr/>
        <p:txBody>
          <a:bodyPr/>
          <a:lstStyle/>
          <a:p>
            <a:r>
              <a:rPr lang="en-GB" dirty="0"/>
              <a:t>Sounds-Write       </a:t>
            </a:r>
          </a:p>
        </p:txBody>
      </p:sp>
      <p:sp>
        <p:nvSpPr>
          <p:cNvPr id="3" name="Content Placeholder 2">
            <a:extLst>
              <a:ext uri="{FF2B5EF4-FFF2-40B4-BE49-F238E27FC236}">
                <a16:creationId xmlns:a16="http://schemas.microsoft.com/office/drawing/2014/main" id="{20629575-6786-4E03-BED8-2299AF1BD515}"/>
              </a:ext>
            </a:extLst>
          </p:cNvPr>
          <p:cNvSpPr>
            <a:spLocks noGrp="1"/>
          </p:cNvSpPr>
          <p:nvPr>
            <p:ph idx="1"/>
          </p:nvPr>
        </p:nvSpPr>
        <p:spPr>
          <a:xfrm>
            <a:off x="838200" y="1632127"/>
            <a:ext cx="10515600" cy="4544836"/>
          </a:xfrm>
        </p:spPr>
        <p:txBody>
          <a:bodyPr>
            <a:normAutofit/>
          </a:bodyPr>
          <a:lstStyle/>
          <a:p>
            <a:r>
              <a:rPr lang="en-GB" sz="2000" dirty="0"/>
              <a:t>Weekly books. 1 phonics book, 1 library book</a:t>
            </a:r>
          </a:p>
          <a:p>
            <a:r>
              <a:rPr lang="en-GB" sz="2000" dirty="0"/>
              <a:t>Read the phonics book at least 3 times. Repetition helps confidence and fluency.</a:t>
            </a:r>
          </a:p>
          <a:p>
            <a:r>
              <a:rPr lang="en-GB" sz="2000" dirty="0"/>
              <a:t>PLEASE sign the reading record book </a:t>
            </a:r>
            <a:r>
              <a:rPr lang="en-GB" sz="2000" b="1" dirty="0"/>
              <a:t>every time </a:t>
            </a:r>
            <a:r>
              <a:rPr lang="en-GB" sz="2000" dirty="0"/>
              <a:t>you read together. </a:t>
            </a:r>
          </a:p>
          <a:p>
            <a:r>
              <a:rPr lang="en-US" sz="2000" dirty="0">
                <a:hlinkClick r:id="rId3"/>
              </a:rPr>
              <a:t>Alex saying the sounds Sounds-Write Initial Code – YouTube</a:t>
            </a:r>
            <a:endParaRPr lang="en-US" sz="2000" dirty="0"/>
          </a:p>
          <a:p>
            <a:r>
              <a:rPr lang="en-US" sz="2000" dirty="0"/>
              <a:t>We encourage ALL parents/</a:t>
            </a:r>
            <a:r>
              <a:rPr lang="en-US" sz="2000" dirty="0" err="1"/>
              <a:t>carers</a:t>
            </a:r>
            <a:r>
              <a:rPr lang="en-US" sz="2000" dirty="0"/>
              <a:t> to access the online course </a:t>
            </a:r>
          </a:p>
          <a:p>
            <a:r>
              <a:rPr lang="en-GB" sz="2000" dirty="0">
                <a:hlinkClick r:id="rId4"/>
              </a:rPr>
              <a:t>Free Early Childhood Education Tutorial - Help your child to read and write | Udemy</a:t>
            </a:r>
            <a:endParaRPr lang="en-GB" sz="2000" dirty="0"/>
          </a:p>
          <a:p>
            <a:r>
              <a:rPr lang="en-GB" sz="2000" dirty="0" err="1"/>
              <a:t>Ipad</a:t>
            </a:r>
            <a:r>
              <a:rPr lang="en-GB" sz="2000" dirty="0"/>
              <a:t> app </a:t>
            </a:r>
          </a:p>
        </p:txBody>
      </p:sp>
      <p:pic>
        <p:nvPicPr>
          <p:cNvPr id="5" name="Picture 4">
            <a:extLst>
              <a:ext uri="{FF2B5EF4-FFF2-40B4-BE49-F238E27FC236}">
                <a16:creationId xmlns:a16="http://schemas.microsoft.com/office/drawing/2014/main" id="{84238539-4092-910D-B777-4F679375C996}"/>
              </a:ext>
            </a:extLst>
          </p:cNvPr>
          <p:cNvPicPr>
            <a:picLocks noChangeAspect="1"/>
          </p:cNvPicPr>
          <p:nvPr/>
        </p:nvPicPr>
        <p:blipFill>
          <a:blip r:embed="rId5"/>
          <a:stretch>
            <a:fillRect/>
          </a:stretch>
        </p:blipFill>
        <p:spPr>
          <a:xfrm>
            <a:off x="4807120" y="235504"/>
            <a:ext cx="1790950" cy="1267002"/>
          </a:xfrm>
          <a:prstGeom prst="rect">
            <a:avLst/>
          </a:prstGeom>
        </p:spPr>
      </p:pic>
      <p:pic>
        <p:nvPicPr>
          <p:cNvPr id="4" name="Picture 3">
            <a:extLst>
              <a:ext uri="{FF2B5EF4-FFF2-40B4-BE49-F238E27FC236}">
                <a16:creationId xmlns:a16="http://schemas.microsoft.com/office/drawing/2014/main" id="{51DAFC43-323C-4326-880E-740CD38D4732}"/>
              </a:ext>
            </a:extLst>
          </p:cNvPr>
          <p:cNvPicPr>
            <a:picLocks noChangeAspect="1"/>
          </p:cNvPicPr>
          <p:nvPr/>
        </p:nvPicPr>
        <p:blipFill>
          <a:blip r:embed="rId6"/>
          <a:stretch>
            <a:fillRect/>
          </a:stretch>
        </p:blipFill>
        <p:spPr>
          <a:xfrm>
            <a:off x="2430761" y="4864751"/>
            <a:ext cx="1129005" cy="1145309"/>
          </a:xfrm>
          <a:prstGeom prst="rect">
            <a:avLst/>
          </a:prstGeom>
        </p:spPr>
      </p:pic>
      <p:pic>
        <p:nvPicPr>
          <p:cNvPr id="6" name="Picture 5">
            <a:extLst>
              <a:ext uri="{FF2B5EF4-FFF2-40B4-BE49-F238E27FC236}">
                <a16:creationId xmlns:a16="http://schemas.microsoft.com/office/drawing/2014/main" id="{8CC398EF-576E-4D6C-9D40-218321E11C83}"/>
              </a:ext>
            </a:extLst>
          </p:cNvPr>
          <p:cNvPicPr>
            <a:picLocks noChangeAspect="1"/>
          </p:cNvPicPr>
          <p:nvPr/>
        </p:nvPicPr>
        <p:blipFill>
          <a:blip r:embed="rId7"/>
          <a:stretch>
            <a:fillRect/>
          </a:stretch>
        </p:blipFill>
        <p:spPr>
          <a:xfrm>
            <a:off x="7659839" y="4144001"/>
            <a:ext cx="1944793" cy="1944793"/>
          </a:xfrm>
          <a:prstGeom prst="rect">
            <a:avLst/>
          </a:prstGeom>
        </p:spPr>
      </p:pic>
    </p:spTree>
    <p:extLst>
      <p:ext uri="{BB962C8B-B14F-4D97-AF65-F5344CB8AC3E}">
        <p14:creationId xmlns:p14="http://schemas.microsoft.com/office/powerpoint/2010/main" val="582266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BBEEC3-0E02-4A6B-AED1-7E61CD51B17F}"/>
              </a:ext>
            </a:extLst>
          </p:cNvPr>
          <p:cNvPicPr>
            <a:picLocks noChangeAspect="1"/>
          </p:cNvPicPr>
          <p:nvPr/>
        </p:nvPicPr>
        <p:blipFill>
          <a:blip r:embed="rId3"/>
          <a:stretch>
            <a:fillRect/>
          </a:stretch>
        </p:blipFill>
        <p:spPr>
          <a:xfrm>
            <a:off x="1387893" y="0"/>
            <a:ext cx="9416214" cy="6645048"/>
          </a:xfrm>
          <a:prstGeom prst="rect">
            <a:avLst/>
          </a:prstGeom>
        </p:spPr>
      </p:pic>
    </p:spTree>
    <p:extLst>
      <p:ext uri="{BB962C8B-B14F-4D97-AF65-F5344CB8AC3E}">
        <p14:creationId xmlns:p14="http://schemas.microsoft.com/office/powerpoint/2010/main" val="860143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3F6D374-70A3-4E13-B6FD-5DB29CB1DF3B}"/>
              </a:ext>
            </a:extLst>
          </p:cNvPr>
          <p:cNvSpPr/>
          <p:nvPr/>
        </p:nvSpPr>
        <p:spPr>
          <a:xfrm>
            <a:off x="1259632" y="1643848"/>
            <a:ext cx="7507296" cy="4678204"/>
          </a:xfrm>
          <a:prstGeom prst="rect">
            <a:avLst/>
          </a:prstGeom>
        </p:spPr>
        <p:txBody>
          <a:bodyPr wrap="square">
            <a:spAutoFit/>
          </a:bodyPr>
          <a:lstStyle/>
          <a:p>
            <a:pPr lvl="2"/>
            <a:r>
              <a:rPr lang="en-GB" dirty="0"/>
              <a:t>	</a:t>
            </a:r>
            <a:r>
              <a:rPr lang="en-GB" sz="4000" dirty="0"/>
              <a:t>Books</a:t>
            </a:r>
          </a:p>
          <a:p>
            <a:pPr marL="285750" indent="-285750">
              <a:buFont typeface="Arial" panose="020B0604020202020204" pitchFamily="34" charset="0"/>
              <a:buChar char="•"/>
            </a:pPr>
            <a:r>
              <a:rPr lang="en-GB" sz="2400" dirty="0"/>
              <a:t>Library book – look at these together, read to your child, talk about the pictures, ask questions.</a:t>
            </a:r>
          </a:p>
          <a:p>
            <a:pPr marL="285750" indent="-285750">
              <a:buFont typeface="Arial" panose="020B0604020202020204" pitchFamily="34" charset="0"/>
              <a:buChar char="•"/>
            </a:pPr>
            <a:r>
              <a:rPr lang="en-GB" sz="2400" dirty="0"/>
              <a:t>Speak in full sentences and model answers in full sentences.</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Library day  - Silver Birch Thursday. Chestnut Friday.  Can you help?</a:t>
            </a:r>
          </a:p>
          <a:p>
            <a:endParaRPr lang="en-GB" sz="2400" dirty="0"/>
          </a:p>
          <a:p>
            <a:pPr marL="285750" indent="-285750">
              <a:buFont typeface="Arial" panose="020B0604020202020204" pitchFamily="34" charset="0"/>
              <a:buChar char="•"/>
            </a:pPr>
            <a:r>
              <a:rPr lang="en-GB" sz="2400" dirty="0">
                <a:solidFill>
                  <a:srgbClr val="FF0000"/>
                </a:solidFill>
              </a:rPr>
              <a:t>Phonics book – read at least 3 times and date each time.</a:t>
            </a:r>
          </a:p>
          <a:p>
            <a:pPr lvl="2"/>
            <a:endParaRPr lang="en-GB" dirty="0"/>
          </a:p>
        </p:txBody>
      </p:sp>
      <p:pic>
        <p:nvPicPr>
          <p:cNvPr id="4" name="Picture 3">
            <a:extLst>
              <a:ext uri="{FF2B5EF4-FFF2-40B4-BE49-F238E27FC236}">
                <a16:creationId xmlns:a16="http://schemas.microsoft.com/office/drawing/2014/main" id="{9BAAEBA5-99E9-410C-9B09-D4FD9B875AA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64332" y="496077"/>
            <a:ext cx="1988198" cy="994099"/>
          </a:xfrm>
          <a:prstGeom prst="rect">
            <a:avLst/>
          </a:prstGeom>
        </p:spPr>
      </p:pic>
      <p:pic>
        <p:nvPicPr>
          <p:cNvPr id="7" name="Picture 6">
            <a:extLst>
              <a:ext uri="{FF2B5EF4-FFF2-40B4-BE49-F238E27FC236}">
                <a16:creationId xmlns:a16="http://schemas.microsoft.com/office/drawing/2014/main" id="{9D8186E1-6C78-4A99-933E-41752FCE28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52353" y="468926"/>
            <a:ext cx="2810235" cy="2076311"/>
          </a:xfrm>
          <a:prstGeom prst="rect">
            <a:avLst/>
          </a:prstGeom>
        </p:spPr>
      </p:pic>
    </p:spTree>
    <p:extLst>
      <p:ext uri="{BB962C8B-B14F-4D97-AF65-F5344CB8AC3E}">
        <p14:creationId xmlns:p14="http://schemas.microsoft.com/office/powerpoint/2010/main" val="2030638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24D372-AAA1-45B1-8EB7-832C864AEE41}"/>
              </a:ext>
            </a:extLst>
          </p:cNvPr>
          <p:cNvSpPr/>
          <p:nvPr/>
        </p:nvSpPr>
        <p:spPr>
          <a:xfrm>
            <a:off x="1436015" y="880795"/>
            <a:ext cx="9845145" cy="4585871"/>
          </a:xfrm>
          <a:prstGeom prst="rect">
            <a:avLst/>
          </a:prstGeom>
        </p:spPr>
        <p:txBody>
          <a:bodyPr wrap="square">
            <a:spAutoFit/>
          </a:bodyPr>
          <a:lstStyle/>
          <a:p>
            <a:pPr lvl="2"/>
            <a:r>
              <a:rPr lang="en-GB" sz="4000" dirty="0"/>
              <a:t>Dates</a:t>
            </a:r>
          </a:p>
          <a:p>
            <a:pPr marL="285750" indent="-285750">
              <a:buFont typeface="Arial" panose="020B0604020202020204" pitchFamily="34" charset="0"/>
              <a:buChar char="•"/>
            </a:pPr>
            <a:r>
              <a:rPr lang="en-GB" sz="2800" u="sng" dirty="0"/>
              <a:t>Reading for Pleasure </a:t>
            </a:r>
            <a:r>
              <a:rPr lang="en-GB" sz="2800" dirty="0"/>
              <a:t> </a:t>
            </a:r>
            <a:r>
              <a:rPr lang="en-GB" sz="2800" dirty="0" err="1"/>
              <a:t>Booknic</a:t>
            </a:r>
            <a:r>
              <a:rPr lang="en-GB" sz="2800" dirty="0"/>
              <a:t> </a:t>
            </a:r>
          </a:p>
          <a:p>
            <a:pPr lvl="1"/>
            <a:r>
              <a:rPr lang="en-GB" sz="2800" dirty="0"/>
              <a:t>	Friday 25</a:t>
            </a:r>
            <a:r>
              <a:rPr lang="en-GB" sz="2800" baseline="30000" dirty="0"/>
              <a:t>th</a:t>
            </a:r>
            <a:r>
              <a:rPr lang="en-GB" sz="2800" dirty="0"/>
              <a:t> September 3:15-4:00pm</a:t>
            </a:r>
          </a:p>
          <a:p>
            <a:pPr lvl="1"/>
            <a:endParaRPr lang="en-GB" sz="2800" u="sng" dirty="0"/>
          </a:p>
          <a:p>
            <a:pPr marL="285750" indent="-285750">
              <a:buFont typeface="Arial" panose="020B0604020202020204" pitchFamily="34" charset="0"/>
              <a:buChar char="•"/>
            </a:pPr>
            <a:r>
              <a:rPr lang="en-GB" sz="2800" u="sng" dirty="0"/>
              <a:t>Reading Guardian </a:t>
            </a:r>
            <a:r>
              <a:rPr lang="en-GB" sz="2800" dirty="0"/>
              <a:t>training </a:t>
            </a:r>
          </a:p>
          <a:p>
            <a:r>
              <a:rPr lang="en-GB" sz="2800" dirty="0"/>
              <a:t>	Thursday 1</a:t>
            </a:r>
            <a:r>
              <a:rPr lang="en-GB" sz="2800" baseline="30000" dirty="0"/>
              <a:t>st</a:t>
            </a:r>
            <a:r>
              <a:rPr lang="en-GB" sz="2800" dirty="0"/>
              <a:t> October 8.50</a:t>
            </a:r>
          </a:p>
          <a:p>
            <a:endParaRPr lang="en-GB" sz="2800" dirty="0"/>
          </a:p>
          <a:p>
            <a:pPr marL="285750" indent="-285750">
              <a:buFont typeface="Arial" panose="020B0604020202020204" pitchFamily="34" charset="0"/>
              <a:buChar char="•"/>
            </a:pPr>
            <a:r>
              <a:rPr lang="en-GB" sz="2800" u="sng" dirty="0"/>
              <a:t>Y1 Parent workshop phonics &amp; reading</a:t>
            </a:r>
            <a:endParaRPr lang="en-GB" sz="2800" dirty="0"/>
          </a:p>
          <a:p>
            <a:pPr lvl="1"/>
            <a:r>
              <a:rPr lang="en-GB" sz="2800" dirty="0"/>
              <a:t>	Friday 16</a:t>
            </a:r>
            <a:r>
              <a:rPr lang="en-GB" sz="2800" baseline="30000" dirty="0"/>
              <a:t>th</a:t>
            </a:r>
            <a:r>
              <a:rPr lang="en-GB" sz="2800" dirty="0"/>
              <a:t> October 1.30pm</a:t>
            </a:r>
          </a:p>
          <a:p>
            <a:pPr marL="285750" indent="-285750">
              <a:buFont typeface="Arial" panose="020B0604020202020204" pitchFamily="34" charset="0"/>
              <a:buChar char="•"/>
            </a:pPr>
            <a:endParaRPr lang="en-GB" sz="2800" dirty="0"/>
          </a:p>
        </p:txBody>
      </p:sp>
      <p:pic>
        <p:nvPicPr>
          <p:cNvPr id="3" name="Picture 2">
            <a:extLst>
              <a:ext uri="{FF2B5EF4-FFF2-40B4-BE49-F238E27FC236}">
                <a16:creationId xmlns:a16="http://schemas.microsoft.com/office/drawing/2014/main" id="{6B54B75B-B45C-4A06-872E-E7948546FC1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330570" y="4867676"/>
            <a:ext cx="2950590" cy="1521398"/>
          </a:xfrm>
          <a:prstGeom prst="rect">
            <a:avLst/>
          </a:prstGeom>
        </p:spPr>
      </p:pic>
    </p:spTree>
    <p:extLst>
      <p:ext uri="{BB962C8B-B14F-4D97-AF65-F5344CB8AC3E}">
        <p14:creationId xmlns:p14="http://schemas.microsoft.com/office/powerpoint/2010/main" val="782705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F9516-B9D3-4318-ACDB-7370533FF206}"/>
              </a:ext>
            </a:extLst>
          </p:cNvPr>
          <p:cNvSpPr>
            <a:spLocks noGrp="1"/>
          </p:cNvSpPr>
          <p:nvPr>
            <p:ph type="title"/>
          </p:nvPr>
        </p:nvSpPr>
        <p:spPr/>
        <p:txBody>
          <a:bodyPr vert="horz" lIns="91440" tIns="45720" rIns="91440" bIns="45720" rtlCol="0" anchor="ctr">
            <a:normAutofit/>
          </a:bodyPr>
          <a:lstStyle/>
          <a:p>
            <a:r>
              <a:rPr lang="en-US" kern="1200">
                <a:solidFill>
                  <a:schemeClr val="tx1"/>
                </a:solidFill>
                <a:latin typeface="+mj-lt"/>
                <a:ea typeface="+mj-ea"/>
                <a:cs typeface="+mj-cs"/>
              </a:rPr>
              <a:t>Reading Comprehension</a:t>
            </a:r>
          </a:p>
        </p:txBody>
      </p:sp>
      <p:sp>
        <p:nvSpPr>
          <p:cNvPr id="5" name="Rectangle 4">
            <a:extLst>
              <a:ext uri="{FF2B5EF4-FFF2-40B4-BE49-F238E27FC236}">
                <a16:creationId xmlns:a16="http://schemas.microsoft.com/office/drawing/2014/main" id="{984148B7-6C84-4E38-96B8-9511F39C8A7B}"/>
              </a:ext>
            </a:extLst>
          </p:cNvPr>
          <p:cNvSpPr/>
          <p:nvPr/>
        </p:nvSpPr>
        <p:spPr>
          <a:xfrm>
            <a:off x="838200" y="1825625"/>
            <a:ext cx="5393361" cy="4351338"/>
          </a:xfr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dirty="0"/>
              <a:t>VIPERs</a:t>
            </a:r>
          </a:p>
        </p:txBody>
      </p:sp>
      <p:pic>
        <p:nvPicPr>
          <p:cNvPr id="3" name="Picture 2">
            <a:extLst>
              <a:ext uri="{FF2B5EF4-FFF2-40B4-BE49-F238E27FC236}">
                <a16:creationId xmlns:a16="http://schemas.microsoft.com/office/drawing/2014/main" id="{8D71AFB7-50A5-49CD-9A3E-B0594565EA36}"/>
              </a:ext>
            </a:extLst>
          </p:cNvPr>
          <p:cNvPicPr>
            <a:picLocks noChangeAspect="1"/>
          </p:cNvPicPr>
          <p:nvPr/>
        </p:nvPicPr>
        <p:blipFill>
          <a:blip r:embed="rId3"/>
          <a:stretch>
            <a:fillRect/>
          </a:stretch>
        </p:blipFill>
        <p:spPr>
          <a:xfrm>
            <a:off x="2978869" y="1405378"/>
            <a:ext cx="5009561" cy="5009561"/>
          </a:xfrm>
          <a:prstGeom prst="rect">
            <a:avLst/>
          </a:prstGeom>
        </p:spPr>
      </p:pic>
    </p:spTree>
    <p:extLst>
      <p:ext uri="{BB962C8B-B14F-4D97-AF65-F5344CB8AC3E}">
        <p14:creationId xmlns:p14="http://schemas.microsoft.com/office/powerpoint/2010/main" val="2472484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B7D9481-FFC4-4F1D-A0D6-40842AEEAF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8697" y="1159497"/>
            <a:ext cx="6730636" cy="5047978"/>
          </a:xfrm>
          <a:prstGeom prst="rect">
            <a:avLst/>
          </a:prstGeom>
        </p:spPr>
      </p:pic>
      <p:sp>
        <p:nvSpPr>
          <p:cNvPr id="3" name="TextBox 2">
            <a:extLst>
              <a:ext uri="{FF2B5EF4-FFF2-40B4-BE49-F238E27FC236}">
                <a16:creationId xmlns:a16="http://schemas.microsoft.com/office/drawing/2014/main" id="{65BB6615-2014-4B7D-86E2-BE2DD4B12024}"/>
              </a:ext>
            </a:extLst>
          </p:cNvPr>
          <p:cNvSpPr txBox="1"/>
          <p:nvPr/>
        </p:nvSpPr>
        <p:spPr>
          <a:xfrm>
            <a:off x="678427" y="1159497"/>
            <a:ext cx="4247534" cy="2923877"/>
          </a:xfrm>
          <a:prstGeom prst="rect">
            <a:avLst/>
          </a:prstGeom>
          <a:noFill/>
        </p:spPr>
        <p:txBody>
          <a:bodyPr wrap="square" rtlCol="0">
            <a:spAutoFit/>
          </a:bodyPr>
          <a:lstStyle/>
          <a:p>
            <a:r>
              <a:rPr lang="en-GB" sz="4000" dirty="0"/>
              <a:t>Reading for pleasure</a:t>
            </a:r>
          </a:p>
          <a:p>
            <a:endParaRPr lang="en-GB" sz="4000" dirty="0"/>
          </a:p>
          <a:p>
            <a:r>
              <a:rPr lang="en-GB" sz="3200" dirty="0"/>
              <a:t>Wednesday </a:t>
            </a:r>
            <a:r>
              <a:rPr lang="en-GB" sz="3200"/>
              <a:t>18</a:t>
            </a:r>
            <a:r>
              <a:rPr lang="en-GB" sz="3200" baseline="30000"/>
              <a:t>th</a:t>
            </a:r>
            <a:r>
              <a:rPr lang="en-GB" sz="3200"/>
              <a:t> November </a:t>
            </a:r>
            <a:r>
              <a:rPr lang="en-GB" sz="3200" dirty="0"/>
              <a:t>8:15-8:35am</a:t>
            </a:r>
          </a:p>
        </p:txBody>
      </p:sp>
    </p:spTree>
    <p:extLst>
      <p:ext uri="{BB962C8B-B14F-4D97-AF65-F5344CB8AC3E}">
        <p14:creationId xmlns:p14="http://schemas.microsoft.com/office/powerpoint/2010/main" val="1591146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5AA3DE-925B-47A9-B379-DDEAD18E9FED}"/>
              </a:ext>
            </a:extLst>
          </p:cNvPr>
          <p:cNvSpPr>
            <a:spLocks noGrp="1"/>
          </p:cNvSpPr>
          <p:nvPr>
            <p:ph type="title"/>
          </p:nvPr>
        </p:nvSpPr>
        <p:spPr>
          <a:xfrm>
            <a:off x="692304" y="456690"/>
            <a:ext cx="4680520" cy="800100"/>
          </a:xfrm>
        </p:spPr>
        <p:txBody>
          <a:bodyPr>
            <a:normAutofit/>
          </a:bodyPr>
          <a:lstStyle/>
          <a:p>
            <a:r>
              <a:rPr lang="en-GB" sz="4000" u="sng" dirty="0">
                <a:latin typeface="Calibri" panose="020F0502020204030204" pitchFamily="34" charset="0"/>
                <a:cs typeface="Calibri" panose="020F0502020204030204" pitchFamily="34" charset="0"/>
              </a:rPr>
              <a:t>The Million word gap</a:t>
            </a:r>
            <a:endParaRPr lang="en-GB" sz="4000" dirty="0">
              <a:latin typeface="Calibri" panose="020F0502020204030204" pitchFamily="34" charset="0"/>
              <a:cs typeface="Calibri" panose="020F0502020204030204" pitchFamily="34" charset="0"/>
            </a:endParaRPr>
          </a:p>
        </p:txBody>
      </p:sp>
      <p:graphicFrame>
        <p:nvGraphicFramePr>
          <p:cNvPr id="9" name="Content Placeholder 8">
            <a:extLst>
              <a:ext uri="{FF2B5EF4-FFF2-40B4-BE49-F238E27FC236}">
                <a16:creationId xmlns:a16="http://schemas.microsoft.com/office/drawing/2014/main" id="{3234F47C-1390-4534-9330-2F26C310BD1F}"/>
              </a:ext>
            </a:extLst>
          </p:cNvPr>
          <p:cNvGraphicFramePr>
            <a:graphicFrameLocks noGrp="1"/>
          </p:cNvGraphicFramePr>
          <p:nvPr>
            <p:ph idx="1"/>
            <p:extLst>
              <p:ext uri="{D42A27DB-BD31-4B8C-83A1-F6EECF244321}">
                <p14:modId xmlns:p14="http://schemas.microsoft.com/office/powerpoint/2010/main" val="749364741"/>
              </p:ext>
            </p:extLst>
          </p:nvPr>
        </p:nvGraphicFramePr>
        <p:xfrm>
          <a:off x="5895582" y="1694942"/>
          <a:ext cx="4680520" cy="4536503"/>
        </p:xfrm>
        <a:graphic>
          <a:graphicData uri="http://schemas.openxmlformats.org/drawingml/2006/table">
            <a:tbl>
              <a:tblPr firstCol="1" bandRow="1">
                <a:tableStyleId>{5C22544A-7EE6-4342-B048-85BDC9FD1C3A}</a:tableStyleId>
              </a:tblPr>
              <a:tblGrid>
                <a:gridCol w="3080238">
                  <a:extLst>
                    <a:ext uri="{9D8B030D-6E8A-4147-A177-3AD203B41FA5}">
                      <a16:colId xmlns:a16="http://schemas.microsoft.com/office/drawing/2014/main" val="2326414726"/>
                    </a:ext>
                  </a:extLst>
                </a:gridCol>
                <a:gridCol w="1600282">
                  <a:extLst>
                    <a:ext uri="{9D8B030D-6E8A-4147-A177-3AD203B41FA5}">
                      <a16:colId xmlns:a16="http://schemas.microsoft.com/office/drawing/2014/main" val="3650099195"/>
                    </a:ext>
                  </a:extLst>
                </a:gridCol>
              </a:tblGrid>
              <a:tr h="639611">
                <a:tc>
                  <a:txBody>
                    <a:bodyPr/>
                    <a:lstStyle/>
                    <a:p>
                      <a:pPr>
                        <a:lnSpc>
                          <a:spcPct val="107000"/>
                        </a:lnSpc>
                        <a:spcAft>
                          <a:spcPts val="0"/>
                        </a:spcAft>
                      </a:pPr>
                      <a:r>
                        <a:rPr lang="en-GB" sz="2200" dirty="0">
                          <a:effectLst/>
                        </a:rPr>
                        <a:t>Never read to</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200">
                          <a:effectLst/>
                        </a:rPr>
                        <a:t>4,662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44182845"/>
                  </a:ext>
                </a:extLst>
              </a:tr>
              <a:tr h="1308835">
                <a:tc>
                  <a:txBody>
                    <a:bodyPr/>
                    <a:lstStyle/>
                    <a:p>
                      <a:pPr>
                        <a:lnSpc>
                          <a:spcPct val="107000"/>
                        </a:lnSpc>
                        <a:spcAft>
                          <a:spcPts val="0"/>
                        </a:spcAft>
                      </a:pPr>
                      <a:r>
                        <a:rPr lang="en-GB" sz="2200">
                          <a:effectLst/>
                        </a:rPr>
                        <a:t>1-2 times per week</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200">
                          <a:effectLst/>
                        </a:rPr>
                        <a:t>63,570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09866166"/>
                  </a:ext>
                </a:extLst>
              </a:tr>
              <a:tr h="1308835">
                <a:tc>
                  <a:txBody>
                    <a:bodyPr/>
                    <a:lstStyle/>
                    <a:p>
                      <a:pPr>
                        <a:lnSpc>
                          <a:spcPct val="107000"/>
                        </a:lnSpc>
                        <a:spcAft>
                          <a:spcPts val="0"/>
                        </a:spcAft>
                      </a:pPr>
                      <a:r>
                        <a:rPr lang="en-GB" sz="2200" dirty="0">
                          <a:effectLst/>
                        </a:rPr>
                        <a:t>3-5 times per week</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200">
                          <a:effectLst/>
                        </a:rPr>
                        <a:t>169,520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66829608"/>
                  </a:ext>
                </a:extLst>
              </a:tr>
              <a:tr h="639611">
                <a:tc>
                  <a:txBody>
                    <a:bodyPr/>
                    <a:lstStyle/>
                    <a:p>
                      <a:pPr>
                        <a:lnSpc>
                          <a:spcPct val="107000"/>
                        </a:lnSpc>
                        <a:spcAft>
                          <a:spcPts val="0"/>
                        </a:spcAft>
                      </a:pPr>
                      <a:r>
                        <a:rPr lang="en-GB" sz="2200">
                          <a:effectLst/>
                        </a:rPr>
                        <a:t>Daily</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200">
                          <a:effectLst/>
                        </a:rPr>
                        <a:t>296,600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95451411"/>
                  </a:ext>
                </a:extLst>
              </a:tr>
              <a:tr h="639611">
                <a:tc>
                  <a:txBody>
                    <a:bodyPr/>
                    <a:lstStyle/>
                    <a:p>
                      <a:pPr>
                        <a:lnSpc>
                          <a:spcPct val="107000"/>
                        </a:lnSpc>
                        <a:spcAft>
                          <a:spcPts val="0"/>
                        </a:spcAft>
                      </a:pPr>
                      <a:r>
                        <a:rPr lang="en-GB" sz="2200">
                          <a:effectLst/>
                        </a:rPr>
                        <a:t>5 books a day</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200" dirty="0">
                          <a:effectLst/>
                        </a:rPr>
                        <a:t>1,483,300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85304408"/>
                  </a:ext>
                </a:extLst>
              </a:tr>
            </a:tbl>
          </a:graphicData>
        </a:graphic>
      </p:graphicFrame>
      <p:sp>
        <p:nvSpPr>
          <p:cNvPr id="8" name="Text Placeholder 7">
            <a:extLst>
              <a:ext uri="{FF2B5EF4-FFF2-40B4-BE49-F238E27FC236}">
                <a16:creationId xmlns:a16="http://schemas.microsoft.com/office/drawing/2014/main" id="{6D69E869-3656-43C9-BF09-CAAE52D7605F}"/>
              </a:ext>
            </a:extLst>
          </p:cNvPr>
          <p:cNvSpPr>
            <a:spLocks noGrp="1"/>
          </p:cNvSpPr>
          <p:nvPr>
            <p:ph type="body" sz="half" idx="2"/>
          </p:nvPr>
        </p:nvSpPr>
        <p:spPr/>
        <p:txBody>
          <a:bodyPr/>
          <a:lstStyle/>
          <a:p>
            <a:r>
              <a:rPr lang="en-GB" dirty="0">
                <a:latin typeface="Calibri" panose="020F0502020204030204" pitchFamily="34" charset="0"/>
                <a:cs typeface="Calibri" panose="020F0502020204030204" pitchFamily="34" charset="0"/>
              </a:rPr>
              <a:t>The number of words children will have heard by the age of 5. </a:t>
            </a:r>
          </a:p>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Science Daily 2019 quoted in The Reading Framework DfE July 2023</a:t>
            </a:r>
          </a:p>
        </p:txBody>
      </p:sp>
      <p:pic>
        <p:nvPicPr>
          <p:cNvPr id="5" name="Picture 4">
            <a:extLst>
              <a:ext uri="{FF2B5EF4-FFF2-40B4-BE49-F238E27FC236}">
                <a16:creationId xmlns:a16="http://schemas.microsoft.com/office/drawing/2014/main" id="{395E7D42-DA8B-4D6D-9DD3-388624C6AA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475" y="3651039"/>
            <a:ext cx="3667028" cy="2750271"/>
          </a:xfrm>
          <a:prstGeom prst="rect">
            <a:avLst/>
          </a:prstGeom>
        </p:spPr>
      </p:pic>
    </p:spTree>
    <p:extLst>
      <p:ext uri="{BB962C8B-B14F-4D97-AF65-F5344CB8AC3E}">
        <p14:creationId xmlns:p14="http://schemas.microsoft.com/office/powerpoint/2010/main" val="119877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672D-02AA-4D8B-BB17-708C0A586230}"/>
              </a:ext>
            </a:extLst>
          </p:cNvPr>
          <p:cNvSpPr>
            <a:spLocks noGrp="1"/>
          </p:cNvSpPr>
          <p:nvPr>
            <p:ph type="title"/>
          </p:nvPr>
        </p:nvSpPr>
        <p:spPr/>
        <p:txBody>
          <a:bodyPr>
            <a:normAutofit/>
          </a:bodyPr>
          <a:lstStyle/>
          <a:p>
            <a:r>
              <a:rPr lang="en-GB" dirty="0"/>
              <a:t>I am a Clever Writer</a:t>
            </a:r>
          </a:p>
        </p:txBody>
      </p:sp>
      <p:sp>
        <p:nvSpPr>
          <p:cNvPr id="3" name="Content Placeholder 2">
            <a:extLst>
              <a:ext uri="{FF2B5EF4-FFF2-40B4-BE49-F238E27FC236}">
                <a16:creationId xmlns:a16="http://schemas.microsoft.com/office/drawing/2014/main" id="{922E15C5-F072-4456-BBF5-AB1415AB1CED}"/>
              </a:ext>
            </a:extLst>
          </p:cNvPr>
          <p:cNvSpPr>
            <a:spLocks noGrp="1"/>
          </p:cNvSpPr>
          <p:nvPr>
            <p:ph idx="1"/>
          </p:nvPr>
        </p:nvSpPr>
        <p:spPr>
          <a:xfrm>
            <a:off x="950168" y="1231641"/>
            <a:ext cx="5767873" cy="4581428"/>
          </a:xfrm>
        </p:spPr>
        <p:txBody>
          <a:bodyPr>
            <a:normAutofit fontScale="77500" lnSpcReduction="20000"/>
          </a:bodyPr>
          <a:lstStyle/>
          <a:p>
            <a:endParaRPr lang="en-GB" sz="2000" dirty="0">
              <a:latin typeface="Sassoon Penpals" panose="02000400000000000000"/>
            </a:endParaRPr>
          </a:p>
          <a:p>
            <a:pPr marL="0" indent="0">
              <a:buNone/>
            </a:pPr>
            <a:r>
              <a:rPr lang="en-GB" sz="2000" dirty="0"/>
              <a:t>End of year one expectations</a:t>
            </a:r>
            <a:endParaRPr lang="en-GB" dirty="0"/>
          </a:p>
          <a:p>
            <a:r>
              <a:rPr lang="en-GB" dirty="0"/>
              <a:t>I can re-read what I have written to check that it makes sense.</a:t>
            </a:r>
          </a:p>
          <a:p>
            <a:r>
              <a:rPr lang="en-GB" dirty="0"/>
              <a:t>I can write some sentences to form short narratives.</a:t>
            </a:r>
          </a:p>
          <a:p>
            <a:r>
              <a:rPr lang="en-GB" dirty="0"/>
              <a:t>I can use a tripod pencil grip. </a:t>
            </a:r>
          </a:p>
          <a:p>
            <a:r>
              <a:rPr lang="en-GB" dirty="0"/>
              <a:t>I can form my lower-case and capital letters correctly.</a:t>
            </a:r>
          </a:p>
          <a:p>
            <a:r>
              <a:rPr lang="en-GB" dirty="0"/>
              <a:t>I can use a capital letter at the beginning of a sentence. </a:t>
            </a:r>
          </a:p>
          <a:p>
            <a:r>
              <a:rPr lang="en-GB" dirty="0"/>
              <a:t>I can leave spaces between words.</a:t>
            </a:r>
          </a:p>
          <a:p>
            <a:r>
              <a:rPr lang="en-GB" dirty="0"/>
              <a:t>I can use ‘and’ to join two sentences.</a:t>
            </a:r>
          </a:p>
          <a:p>
            <a:r>
              <a:rPr lang="en-GB" dirty="0"/>
              <a:t>I can spell 80% Year 1 everyday words.</a:t>
            </a:r>
            <a:endParaRPr lang="en-GB" sz="2000" dirty="0"/>
          </a:p>
        </p:txBody>
      </p:sp>
      <p:pic>
        <p:nvPicPr>
          <p:cNvPr id="4" name="Picture 3">
            <a:extLst>
              <a:ext uri="{FF2B5EF4-FFF2-40B4-BE49-F238E27FC236}">
                <a16:creationId xmlns:a16="http://schemas.microsoft.com/office/drawing/2014/main" id="{3F21A5BA-408F-45F2-B490-3F525263B93E}"/>
              </a:ext>
            </a:extLst>
          </p:cNvPr>
          <p:cNvPicPr>
            <a:picLocks noChangeAspect="1"/>
          </p:cNvPicPr>
          <p:nvPr/>
        </p:nvPicPr>
        <p:blipFill>
          <a:blip r:embed="rId3"/>
          <a:stretch>
            <a:fillRect/>
          </a:stretch>
        </p:blipFill>
        <p:spPr>
          <a:xfrm>
            <a:off x="7712760" y="1847506"/>
            <a:ext cx="3618799" cy="4303912"/>
          </a:xfrm>
          <a:custGeom>
            <a:avLst/>
            <a:gdLst/>
            <a:ahLst/>
            <a:cxnLst/>
            <a:rect l="l" t="t" r="r" b="b"/>
            <a:pathLst>
              <a:path w="4221597" h="4303912">
                <a:moveTo>
                  <a:pt x="126986" y="0"/>
                </a:moveTo>
                <a:lnTo>
                  <a:pt x="4094611" y="0"/>
                </a:lnTo>
                <a:cubicBezTo>
                  <a:pt x="4164743" y="0"/>
                  <a:pt x="4221597" y="56854"/>
                  <a:pt x="4221597" y="126986"/>
                </a:cubicBezTo>
                <a:lnTo>
                  <a:pt x="4221597" y="4176926"/>
                </a:lnTo>
                <a:cubicBezTo>
                  <a:pt x="4221597" y="4247058"/>
                  <a:pt x="4164743" y="4303912"/>
                  <a:pt x="4094611" y="4303912"/>
                </a:cubicBezTo>
                <a:lnTo>
                  <a:pt x="126986" y="4303912"/>
                </a:lnTo>
                <a:cubicBezTo>
                  <a:pt x="56854" y="4303912"/>
                  <a:pt x="0" y="4247058"/>
                  <a:pt x="0" y="4176926"/>
                </a:cubicBezTo>
                <a:lnTo>
                  <a:pt x="0" y="126986"/>
                </a:lnTo>
                <a:cubicBezTo>
                  <a:pt x="0" y="56854"/>
                  <a:pt x="56854" y="0"/>
                  <a:pt x="126986" y="0"/>
                </a:cubicBezTo>
                <a:close/>
              </a:path>
            </a:pathLst>
          </a:custGeom>
        </p:spPr>
      </p:pic>
    </p:spTree>
    <p:extLst>
      <p:ext uri="{BB962C8B-B14F-4D97-AF65-F5344CB8AC3E}">
        <p14:creationId xmlns:p14="http://schemas.microsoft.com/office/powerpoint/2010/main" val="3093596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EF1CD-C9C6-4A80-88FD-4202D571F1E8}"/>
              </a:ext>
            </a:extLst>
          </p:cNvPr>
          <p:cNvSpPr>
            <a:spLocks noGrp="1"/>
          </p:cNvSpPr>
          <p:nvPr>
            <p:ph type="title"/>
          </p:nvPr>
        </p:nvSpPr>
        <p:spPr/>
        <p:txBody>
          <a:bodyPr/>
          <a:lstStyle/>
          <a:p>
            <a:r>
              <a:rPr lang="en-GB" dirty="0"/>
              <a:t>Stories to inspire writing</a:t>
            </a:r>
          </a:p>
        </p:txBody>
      </p:sp>
      <p:pic>
        <p:nvPicPr>
          <p:cNvPr id="5" name="Content Placeholder 4">
            <a:extLst>
              <a:ext uri="{FF2B5EF4-FFF2-40B4-BE49-F238E27FC236}">
                <a16:creationId xmlns:a16="http://schemas.microsoft.com/office/drawing/2014/main" id="{2A10E7D3-3AC3-42EF-9723-CE1BFC6BBA09}"/>
              </a:ext>
            </a:extLst>
          </p:cNvPr>
          <p:cNvPicPr>
            <a:picLocks noGrp="1" noChangeAspect="1"/>
          </p:cNvPicPr>
          <p:nvPr>
            <p:ph idx="1"/>
          </p:nvPr>
        </p:nvPicPr>
        <p:blipFill>
          <a:blip r:embed="rId3"/>
          <a:stretch>
            <a:fillRect/>
          </a:stretch>
        </p:blipFill>
        <p:spPr>
          <a:xfrm>
            <a:off x="3389418" y="1569502"/>
            <a:ext cx="2028543" cy="1859498"/>
          </a:xfrm>
          <a:prstGeom prst="rect">
            <a:avLst/>
          </a:prstGeom>
        </p:spPr>
      </p:pic>
      <p:pic>
        <p:nvPicPr>
          <p:cNvPr id="4" name="Picture 3">
            <a:extLst>
              <a:ext uri="{FF2B5EF4-FFF2-40B4-BE49-F238E27FC236}">
                <a16:creationId xmlns:a16="http://schemas.microsoft.com/office/drawing/2014/main" id="{BD69E8A4-3DEE-4C7F-945B-71063925765D}"/>
              </a:ext>
            </a:extLst>
          </p:cNvPr>
          <p:cNvPicPr/>
          <p:nvPr/>
        </p:nvPicPr>
        <p:blipFill>
          <a:blip r:embed="rId4"/>
          <a:stretch>
            <a:fillRect/>
          </a:stretch>
        </p:blipFill>
        <p:spPr>
          <a:xfrm>
            <a:off x="771521" y="1569502"/>
            <a:ext cx="1912177" cy="1584233"/>
          </a:xfrm>
          <a:prstGeom prst="rect">
            <a:avLst/>
          </a:prstGeom>
        </p:spPr>
      </p:pic>
      <p:pic>
        <p:nvPicPr>
          <p:cNvPr id="6" name="Picture 5">
            <a:extLst>
              <a:ext uri="{FF2B5EF4-FFF2-40B4-BE49-F238E27FC236}">
                <a16:creationId xmlns:a16="http://schemas.microsoft.com/office/drawing/2014/main" id="{88AD9D16-3B7E-44CF-8744-52C90AD7E4A4}"/>
              </a:ext>
            </a:extLst>
          </p:cNvPr>
          <p:cNvPicPr>
            <a:picLocks noChangeAspect="1"/>
          </p:cNvPicPr>
          <p:nvPr/>
        </p:nvPicPr>
        <p:blipFill>
          <a:blip r:embed="rId5"/>
          <a:stretch>
            <a:fillRect/>
          </a:stretch>
        </p:blipFill>
        <p:spPr>
          <a:xfrm>
            <a:off x="6096000" y="1388345"/>
            <a:ext cx="1906775" cy="1859498"/>
          </a:xfrm>
          <a:prstGeom prst="rect">
            <a:avLst/>
          </a:prstGeom>
        </p:spPr>
      </p:pic>
      <p:pic>
        <p:nvPicPr>
          <p:cNvPr id="8" name="Picture 7">
            <a:extLst>
              <a:ext uri="{FF2B5EF4-FFF2-40B4-BE49-F238E27FC236}">
                <a16:creationId xmlns:a16="http://schemas.microsoft.com/office/drawing/2014/main" id="{3E7DE295-1023-48C4-8BEA-9AB9090420FB}"/>
              </a:ext>
            </a:extLst>
          </p:cNvPr>
          <p:cNvPicPr>
            <a:picLocks noChangeAspect="1"/>
          </p:cNvPicPr>
          <p:nvPr/>
        </p:nvPicPr>
        <p:blipFill>
          <a:blip r:embed="rId6"/>
          <a:stretch>
            <a:fillRect/>
          </a:stretch>
        </p:blipFill>
        <p:spPr>
          <a:xfrm>
            <a:off x="680022" y="4106960"/>
            <a:ext cx="1737051" cy="1622016"/>
          </a:xfrm>
          <a:prstGeom prst="rect">
            <a:avLst/>
          </a:prstGeom>
        </p:spPr>
      </p:pic>
      <p:pic>
        <p:nvPicPr>
          <p:cNvPr id="9" name="Picture 8">
            <a:extLst>
              <a:ext uri="{FF2B5EF4-FFF2-40B4-BE49-F238E27FC236}">
                <a16:creationId xmlns:a16="http://schemas.microsoft.com/office/drawing/2014/main" id="{731D1167-88E6-4F19-8E48-E6ED7584AFA0}"/>
              </a:ext>
            </a:extLst>
          </p:cNvPr>
          <p:cNvPicPr>
            <a:picLocks noChangeAspect="1"/>
          </p:cNvPicPr>
          <p:nvPr/>
        </p:nvPicPr>
        <p:blipFill>
          <a:blip r:embed="rId7"/>
          <a:stretch>
            <a:fillRect/>
          </a:stretch>
        </p:blipFill>
        <p:spPr>
          <a:xfrm>
            <a:off x="3296122" y="4088814"/>
            <a:ext cx="1737051" cy="1637222"/>
          </a:xfrm>
          <a:prstGeom prst="rect">
            <a:avLst/>
          </a:prstGeom>
        </p:spPr>
      </p:pic>
      <p:pic>
        <p:nvPicPr>
          <p:cNvPr id="10" name="Picture 9">
            <a:extLst>
              <a:ext uri="{FF2B5EF4-FFF2-40B4-BE49-F238E27FC236}">
                <a16:creationId xmlns:a16="http://schemas.microsoft.com/office/drawing/2014/main" id="{B3C24F61-D5B5-43AD-844B-12EA7BBF4FCC}"/>
              </a:ext>
            </a:extLst>
          </p:cNvPr>
          <p:cNvPicPr>
            <a:picLocks noChangeAspect="1"/>
          </p:cNvPicPr>
          <p:nvPr/>
        </p:nvPicPr>
        <p:blipFill>
          <a:blip r:embed="rId8"/>
          <a:stretch>
            <a:fillRect/>
          </a:stretch>
        </p:blipFill>
        <p:spPr>
          <a:xfrm>
            <a:off x="5814480" y="4106960"/>
            <a:ext cx="1560775" cy="1628148"/>
          </a:xfrm>
          <a:prstGeom prst="rect">
            <a:avLst/>
          </a:prstGeom>
        </p:spPr>
      </p:pic>
      <p:pic>
        <p:nvPicPr>
          <p:cNvPr id="11" name="Picture 10">
            <a:extLst>
              <a:ext uri="{FF2B5EF4-FFF2-40B4-BE49-F238E27FC236}">
                <a16:creationId xmlns:a16="http://schemas.microsoft.com/office/drawing/2014/main" id="{7AC8B710-A136-499D-B4DD-400D1A653EAC}"/>
              </a:ext>
            </a:extLst>
          </p:cNvPr>
          <p:cNvPicPr>
            <a:picLocks noChangeAspect="1"/>
          </p:cNvPicPr>
          <p:nvPr/>
        </p:nvPicPr>
        <p:blipFill>
          <a:blip r:embed="rId9"/>
          <a:stretch>
            <a:fillRect/>
          </a:stretch>
        </p:blipFill>
        <p:spPr>
          <a:xfrm>
            <a:off x="8108836" y="4187887"/>
            <a:ext cx="1382315" cy="1487909"/>
          </a:xfrm>
          <a:prstGeom prst="rect">
            <a:avLst/>
          </a:prstGeom>
        </p:spPr>
      </p:pic>
      <p:pic>
        <p:nvPicPr>
          <p:cNvPr id="12" name="Picture 11">
            <a:extLst>
              <a:ext uri="{FF2B5EF4-FFF2-40B4-BE49-F238E27FC236}">
                <a16:creationId xmlns:a16="http://schemas.microsoft.com/office/drawing/2014/main" id="{E2890F06-AA42-45A0-BE10-9B71D4174166}"/>
              </a:ext>
            </a:extLst>
          </p:cNvPr>
          <p:cNvPicPr>
            <a:picLocks noChangeAspect="1"/>
          </p:cNvPicPr>
          <p:nvPr/>
        </p:nvPicPr>
        <p:blipFill>
          <a:blip r:embed="rId10"/>
          <a:stretch>
            <a:fillRect/>
          </a:stretch>
        </p:blipFill>
        <p:spPr>
          <a:xfrm>
            <a:off x="10014068" y="4088814"/>
            <a:ext cx="1517188" cy="1574440"/>
          </a:xfrm>
          <a:prstGeom prst="rect">
            <a:avLst/>
          </a:prstGeom>
        </p:spPr>
      </p:pic>
    </p:spTree>
    <p:extLst>
      <p:ext uri="{BB962C8B-B14F-4D97-AF65-F5344CB8AC3E}">
        <p14:creationId xmlns:p14="http://schemas.microsoft.com/office/powerpoint/2010/main" val="3819675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7EAE4-023F-486C-AC47-1198B2BBC9B2}"/>
              </a:ext>
            </a:extLst>
          </p:cNvPr>
          <p:cNvSpPr>
            <a:spLocks noGrp="1"/>
          </p:cNvSpPr>
          <p:nvPr>
            <p:ph type="title"/>
          </p:nvPr>
        </p:nvSpPr>
        <p:spPr>
          <a:xfrm>
            <a:off x="838201" y="365125"/>
            <a:ext cx="5393360" cy="1325563"/>
          </a:xfrm>
        </p:spPr>
        <p:txBody>
          <a:bodyPr>
            <a:normAutofit/>
          </a:bodyPr>
          <a:lstStyle/>
          <a:p>
            <a:r>
              <a:rPr lang="en-GB" dirty="0"/>
              <a:t>Handwriting</a:t>
            </a:r>
          </a:p>
        </p:txBody>
      </p:sp>
      <p:sp>
        <p:nvSpPr>
          <p:cNvPr id="3" name="Content Placeholder 2">
            <a:extLst>
              <a:ext uri="{FF2B5EF4-FFF2-40B4-BE49-F238E27FC236}">
                <a16:creationId xmlns:a16="http://schemas.microsoft.com/office/drawing/2014/main" id="{5E1DE56E-C987-4C08-8F36-EDD8C52EF396}"/>
              </a:ext>
            </a:extLst>
          </p:cNvPr>
          <p:cNvSpPr>
            <a:spLocks noGrp="1"/>
          </p:cNvSpPr>
          <p:nvPr>
            <p:ph idx="1"/>
          </p:nvPr>
        </p:nvSpPr>
        <p:spPr>
          <a:xfrm>
            <a:off x="838200" y="1825625"/>
            <a:ext cx="6425735" cy="4351338"/>
          </a:xfrm>
        </p:spPr>
        <p:txBody>
          <a:bodyPr>
            <a:normAutofit/>
          </a:bodyPr>
          <a:lstStyle/>
          <a:p>
            <a:pPr marL="0" indent="0">
              <a:buNone/>
            </a:pPr>
            <a:r>
              <a:rPr lang="en-GB" sz="2000" dirty="0">
                <a:latin typeface="+mj-lt"/>
              </a:rPr>
              <a:t>Fine motor skills.</a:t>
            </a:r>
          </a:p>
          <a:p>
            <a:r>
              <a:rPr lang="en-GB" sz="2000" dirty="0">
                <a:latin typeface="+mj-lt"/>
              </a:rPr>
              <a:t>Pegs</a:t>
            </a:r>
          </a:p>
          <a:p>
            <a:r>
              <a:rPr lang="en-GB" sz="2000" dirty="0">
                <a:latin typeface="+mj-lt"/>
              </a:rPr>
              <a:t>Playdough</a:t>
            </a:r>
          </a:p>
          <a:p>
            <a:r>
              <a:rPr lang="en-GB" sz="2000" dirty="0">
                <a:latin typeface="+mj-lt"/>
              </a:rPr>
              <a:t>Scissors</a:t>
            </a:r>
          </a:p>
          <a:p>
            <a:r>
              <a:rPr lang="en-GB" sz="2000" dirty="0">
                <a:latin typeface="+mj-lt"/>
              </a:rPr>
              <a:t>Threading</a:t>
            </a:r>
          </a:p>
          <a:p>
            <a:r>
              <a:rPr lang="en-GB" sz="2000" dirty="0">
                <a:latin typeface="+mj-lt"/>
              </a:rPr>
              <a:t>Colouring</a:t>
            </a:r>
          </a:p>
          <a:p>
            <a:pPr marL="0" indent="0">
              <a:buNone/>
            </a:pPr>
            <a:r>
              <a:rPr lang="en-GB" sz="2000" dirty="0">
                <a:latin typeface="+mj-lt"/>
              </a:rPr>
              <a:t>‘Pinch and rest’ pencil grip</a:t>
            </a:r>
          </a:p>
          <a:p>
            <a:pPr marL="0" indent="0">
              <a:buNone/>
            </a:pPr>
            <a:r>
              <a:rPr lang="en-GB" sz="1500" dirty="0"/>
              <a:t> </a:t>
            </a:r>
          </a:p>
          <a:p>
            <a:pPr marL="0" indent="0">
              <a:buNone/>
            </a:pPr>
            <a:endParaRPr lang="en-GB" sz="1500" dirty="0"/>
          </a:p>
          <a:p>
            <a:pPr marL="0" indent="0">
              <a:buNone/>
            </a:pPr>
            <a:endParaRPr lang="en-GB" sz="1500" dirty="0"/>
          </a:p>
          <a:p>
            <a:pPr marL="0" indent="0">
              <a:buNone/>
            </a:pPr>
            <a:endParaRPr lang="en-GB" sz="1500" dirty="0"/>
          </a:p>
          <a:p>
            <a:pPr marL="0" indent="0">
              <a:buNone/>
            </a:pPr>
            <a:endParaRPr lang="en-GB" sz="1500" dirty="0"/>
          </a:p>
        </p:txBody>
      </p:sp>
      <p:pic>
        <p:nvPicPr>
          <p:cNvPr id="4" name="Picture 3">
            <a:extLst>
              <a:ext uri="{FF2B5EF4-FFF2-40B4-BE49-F238E27FC236}">
                <a16:creationId xmlns:a16="http://schemas.microsoft.com/office/drawing/2014/main" id="{83376C27-9030-4E89-91B1-7100B059DA3F}"/>
              </a:ext>
            </a:extLst>
          </p:cNvPr>
          <p:cNvPicPr>
            <a:picLocks noChangeAspect="1"/>
          </p:cNvPicPr>
          <p:nvPr/>
        </p:nvPicPr>
        <p:blipFill>
          <a:blip r:embed="rId3"/>
          <a:stretch>
            <a:fillRect/>
          </a:stretch>
        </p:blipFill>
        <p:spPr>
          <a:xfrm>
            <a:off x="7629524" y="2710677"/>
            <a:ext cx="1610671" cy="1897621"/>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p:spPr>
      </p:pic>
      <p:pic>
        <p:nvPicPr>
          <p:cNvPr id="6" name="Picture 5">
            <a:extLst>
              <a:ext uri="{FF2B5EF4-FFF2-40B4-BE49-F238E27FC236}">
                <a16:creationId xmlns:a16="http://schemas.microsoft.com/office/drawing/2014/main" id="{AA2A01E9-1CE3-435E-9A68-FA4267663A65}"/>
              </a:ext>
            </a:extLst>
          </p:cNvPr>
          <p:cNvPicPr>
            <a:picLocks noChangeAspect="1"/>
          </p:cNvPicPr>
          <p:nvPr/>
        </p:nvPicPr>
        <p:blipFill>
          <a:blip r:embed="rId4"/>
          <a:stretch>
            <a:fillRect/>
          </a:stretch>
        </p:blipFill>
        <p:spPr>
          <a:xfrm>
            <a:off x="9508504" y="1055922"/>
            <a:ext cx="2533422" cy="1539405"/>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p:spPr>
      </p:pic>
      <p:pic>
        <p:nvPicPr>
          <p:cNvPr id="5" name="Picture 4">
            <a:extLst>
              <a:ext uri="{FF2B5EF4-FFF2-40B4-BE49-F238E27FC236}">
                <a16:creationId xmlns:a16="http://schemas.microsoft.com/office/drawing/2014/main" id="{78D8C91B-5878-4126-B26B-67C265D3DEA5}"/>
              </a:ext>
            </a:extLst>
          </p:cNvPr>
          <p:cNvPicPr>
            <a:picLocks noChangeAspect="1"/>
          </p:cNvPicPr>
          <p:nvPr/>
        </p:nvPicPr>
        <p:blipFill>
          <a:blip r:embed="rId5"/>
          <a:stretch>
            <a:fillRect/>
          </a:stretch>
        </p:blipFill>
        <p:spPr>
          <a:xfrm>
            <a:off x="9508503" y="4219295"/>
            <a:ext cx="2533423" cy="1418716"/>
          </a:xfrm>
          <a:custGeom>
            <a:avLst/>
            <a:gdLst/>
            <a:ahLst/>
            <a:cxnLst/>
            <a:rect l="l" t="t" r="r" b="b"/>
            <a:pathLst>
              <a:path w="3064284" h="3064284">
                <a:moveTo>
                  <a:pt x="166483" y="0"/>
                </a:moveTo>
                <a:lnTo>
                  <a:pt x="2897801" y="0"/>
                </a:lnTo>
                <a:cubicBezTo>
                  <a:pt x="2989747" y="0"/>
                  <a:pt x="3064284" y="74537"/>
                  <a:pt x="3064284" y="166483"/>
                </a:cubicBezTo>
                <a:lnTo>
                  <a:pt x="3064284" y="2897801"/>
                </a:lnTo>
                <a:cubicBezTo>
                  <a:pt x="3064284" y="2989747"/>
                  <a:pt x="2989747" y="3064284"/>
                  <a:pt x="2897801" y="3064284"/>
                </a:cubicBezTo>
                <a:lnTo>
                  <a:pt x="166483" y="3064284"/>
                </a:lnTo>
                <a:cubicBezTo>
                  <a:pt x="74537" y="3064284"/>
                  <a:pt x="0" y="2989747"/>
                  <a:pt x="0" y="2897801"/>
                </a:cubicBezTo>
                <a:lnTo>
                  <a:pt x="0" y="166483"/>
                </a:lnTo>
                <a:cubicBezTo>
                  <a:pt x="0" y="74537"/>
                  <a:pt x="74537" y="0"/>
                  <a:pt x="166483" y="0"/>
                </a:cubicBezTo>
                <a:close/>
              </a:path>
            </a:pathLst>
          </a:custGeom>
        </p:spPr>
      </p:pic>
      <p:sp>
        <p:nvSpPr>
          <p:cNvPr id="7" name="Rectangle 6">
            <a:extLst>
              <a:ext uri="{FF2B5EF4-FFF2-40B4-BE49-F238E27FC236}">
                <a16:creationId xmlns:a16="http://schemas.microsoft.com/office/drawing/2014/main" id="{7CDBBC2D-1213-4134-9701-D45DA627FEC9}"/>
              </a:ext>
            </a:extLst>
          </p:cNvPr>
          <p:cNvSpPr/>
          <p:nvPr/>
        </p:nvSpPr>
        <p:spPr>
          <a:xfrm>
            <a:off x="1129212" y="5345968"/>
            <a:ext cx="4966788" cy="369332"/>
          </a:xfrm>
          <a:prstGeom prst="rect">
            <a:avLst/>
          </a:prstGeom>
        </p:spPr>
        <p:txBody>
          <a:bodyPr wrap="square">
            <a:spAutoFit/>
          </a:bodyPr>
          <a:lstStyle/>
          <a:p>
            <a:r>
              <a:rPr lang="en-GB" dirty="0">
                <a:hlinkClick r:id="rId6"/>
              </a:rPr>
              <a:t>http://oaklandsinfants.org/handwriting/</a:t>
            </a:r>
            <a:endParaRPr lang="en-GB" dirty="0"/>
          </a:p>
        </p:txBody>
      </p:sp>
    </p:spTree>
    <p:extLst>
      <p:ext uri="{BB962C8B-B14F-4D97-AF65-F5344CB8AC3E}">
        <p14:creationId xmlns:p14="http://schemas.microsoft.com/office/powerpoint/2010/main" val="9302018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D114C11-29F4-4B6C-85A1-1564BE5470B2}"/>
              </a:ext>
            </a:extLst>
          </p:cNvPr>
          <p:cNvPicPr>
            <a:picLocks noChangeAspect="1"/>
          </p:cNvPicPr>
          <p:nvPr/>
        </p:nvPicPr>
        <p:blipFill>
          <a:blip r:embed="rId3"/>
          <a:stretch>
            <a:fillRect/>
          </a:stretch>
        </p:blipFill>
        <p:spPr>
          <a:xfrm>
            <a:off x="6576418" y="953955"/>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2" name="Title 1">
            <a:extLst>
              <a:ext uri="{FF2B5EF4-FFF2-40B4-BE49-F238E27FC236}">
                <a16:creationId xmlns:a16="http://schemas.microsoft.com/office/drawing/2014/main" id="{AEE14500-26EF-4B42-807A-0FAD4B86253F}"/>
              </a:ext>
            </a:extLst>
          </p:cNvPr>
          <p:cNvSpPr>
            <a:spLocks noGrp="1"/>
          </p:cNvSpPr>
          <p:nvPr>
            <p:ph type="title"/>
          </p:nvPr>
        </p:nvSpPr>
        <p:spPr>
          <a:xfrm>
            <a:off x="838201" y="479493"/>
            <a:ext cx="5257800" cy="3374050"/>
          </a:xfrm>
        </p:spPr>
        <p:txBody>
          <a:bodyPr>
            <a:normAutofit/>
          </a:bodyPr>
          <a:lstStyle/>
          <a:p>
            <a:r>
              <a:rPr lang="en-GB" dirty="0"/>
              <a:t>Spelling</a:t>
            </a:r>
            <a:br>
              <a:rPr lang="en-GB" dirty="0"/>
            </a:br>
            <a:br>
              <a:rPr lang="en-GB" dirty="0"/>
            </a:br>
            <a:br>
              <a:rPr lang="en-GB" dirty="0"/>
            </a:br>
            <a:r>
              <a:rPr lang="en-GB" sz="2000" dirty="0"/>
              <a:t> </a:t>
            </a:r>
          </a:p>
        </p:txBody>
      </p:sp>
      <p:sp>
        <p:nvSpPr>
          <p:cNvPr id="3" name="Content Placeholder 2">
            <a:extLst>
              <a:ext uri="{FF2B5EF4-FFF2-40B4-BE49-F238E27FC236}">
                <a16:creationId xmlns:a16="http://schemas.microsoft.com/office/drawing/2014/main" id="{036847D0-F08F-41C3-921F-C0E46C6642AC}"/>
              </a:ext>
            </a:extLst>
          </p:cNvPr>
          <p:cNvSpPr>
            <a:spLocks noGrp="1"/>
          </p:cNvSpPr>
          <p:nvPr>
            <p:ph idx="1"/>
          </p:nvPr>
        </p:nvSpPr>
        <p:spPr>
          <a:xfrm>
            <a:off x="838201" y="1984443"/>
            <a:ext cx="5515946" cy="3100741"/>
          </a:xfrm>
        </p:spPr>
        <p:txBody>
          <a:bodyPr>
            <a:normAutofit/>
          </a:bodyPr>
          <a:lstStyle/>
          <a:p>
            <a:r>
              <a:rPr lang="en-GB" sz="2600" dirty="0"/>
              <a:t>List from English National Curriculum</a:t>
            </a:r>
          </a:p>
          <a:p>
            <a:r>
              <a:rPr lang="en-GB" sz="2600" dirty="0"/>
              <a:t>Sent home regularly and will be assessed at school.</a:t>
            </a:r>
          </a:p>
          <a:p>
            <a:r>
              <a:rPr lang="en-GB" sz="2600" dirty="0"/>
              <a:t>Roughly matched with sounds/spellings being taught.</a:t>
            </a:r>
          </a:p>
          <a:p>
            <a:r>
              <a:rPr lang="en-GB" sz="2600" dirty="0"/>
              <a:t>Say the sounds as you write the word.</a:t>
            </a:r>
          </a:p>
          <a:p>
            <a:endParaRPr lang="en-GB" sz="2600" dirty="0"/>
          </a:p>
        </p:txBody>
      </p:sp>
      <p:sp>
        <p:nvSpPr>
          <p:cNvPr id="5" name="Rectangle 4">
            <a:extLst>
              <a:ext uri="{FF2B5EF4-FFF2-40B4-BE49-F238E27FC236}">
                <a16:creationId xmlns:a16="http://schemas.microsoft.com/office/drawing/2014/main" id="{FC6FB1FA-A8F8-4DF6-851E-1AEC2A7C8FF3}"/>
              </a:ext>
            </a:extLst>
          </p:cNvPr>
          <p:cNvSpPr/>
          <p:nvPr/>
        </p:nvSpPr>
        <p:spPr>
          <a:xfrm>
            <a:off x="688235" y="5362004"/>
            <a:ext cx="3753528" cy="369332"/>
          </a:xfrm>
          <a:prstGeom prst="rect">
            <a:avLst/>
          </a:prstGeom>
        </p:spPr>
        <p:txBody>
          <a:bodyPr wrap="none">
            <a:spAutoFit/>
          </a:bodyPr>
          <a:lstStyle/>
          <a:p>
            <a:r>
              <a:rPr lang="en-GB" dirty="0">
                <a:hlinkClick r:id="rId4"/>
              </a:rPr>
              <a:t>http://oaklandsinfants.org/phonics-2/</a:t>
            </a:r>
            <a:endParaRPr lang="en-GB" dirty="0"/>
          </a:p>
        </p:txBody>
      </p:sp>
    </p:spTree>
    <p:extLst>
      <p:ext uri="{BB962C8B-B14F-4D97-AF65-F5344CB8AC3E}">
        <p14:creationId xmlns:p14="http://schemas.microsoft.com/office/powerpoint/2010/main" val="678911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E4009-F307-473E-8C88-50B1C4AECEEB}"/>
              </a:ext>
            </a:extLst>
          </p:cNvPr>
          <p:cNvSpPr>
            <a:spLocks noGrp="1"/>
          </p:cNvSpPr>
          <p:nvPr>
            <p:ph type="title"/>
          </p:nvPr>
        </p:nvSpPr>
        <p:spPr/>
        <p:txBody>
          <a:bodyPr>
            <a:normAutofit/>
          </a:bodyPr>
          <a:lstStyle/>
          <a:p>
            <a:r>
              <a:rPr lang="en-GB" dirty="0"/>
              <a:t>Maths</a:t>
            </a:r>
          </a:p>
        </p:txBody>
      </p:sp>
      <p:sp>
        <p:nvSpPr>
          <p:cNvPr id="3" name="Content Placeholder 2">
            <a:extLst>
              <a:ext uri="{FF2B5EF4-FFF2-40B4-BE49-F238E27FC236}">
                <a16:creationId xmlns:a16="http://schemas.microsoft.com/office/drawing/2014/main" id="{B8EB2EB8-C9CE-495B-85E9-72DBCFF5A483}"/>
              </a:ext>
            </a:extLst>
          </p:cNvPr>
          <p:cNvSpPr>
            <a:spLocks noGrp="1"/>
          </p:cNvSpPr>
          <p:nvPr>
            <p:ph idx="1"/>
          </p:nvPr>
        </p:nvSpPr>
        <p:spPr>
          <a:xfrm>
            <a:off x="838200" y="1671811"/>
            <a:ext cx="8634274" cy="4821064"/>
          </a:xfrm>
        </p:spPr>
        <p:txBody>
          <a:bodyPr>
            <a:normAutofit lnSpcReduction="10000"/>
          </a:bodyPr>
          <a:lstStyle/>
          <a:p>
            <a:pPr marL="457200" lvl="1" indent="0">
              <a:buNone/>
            </a:pPr>
            <a:endParaRPr lang="en-GB" sz="1100" u="sng" dirty="0"/>
          </a:p>
          <a:p>
            <a:pPr marL="457200" lvl="1" indent="0">
              <a:buNone/>
            </a:pPr>
            <a:r>
              <a:rPr lang="en-GB" sz="2000" dirty="0">
                <a:latin typeface="+mj-lt"/>
                <a:hlinkClick r:id="rId3"/>
              </a:rPr>
              <a:t>www.ncetm.org.uk/teaching-for-mastery</a:t>
            </a:r>
            <a:endParaRPr lang="en-GB" sz="2000" dirty="0">
              <a:latin typeface="+mj-lt"/>
            </a:endParaRPr>
          </a:p>
          <a:p>
            <a:pPr marL="457200" lvl="1" indent="0">
              <a:buNone/>
            </a:pPr>
            <a:r>
              <a:rPr lang="en-GB" sz="2000" dirty="0" err="1">
                <a:latin typeface="+mj-lt"/>
                <a:hlinkClick r:id="rId4"/>
              </a:rPr>
              <a:t>www.whiterosemaths.com</a:t>
            </a:r>
            <a:endParaRPr lang="en-GB" sz="2000" dirty="0">
              <a:latin typeface="+mj-lt"/>
            </a:endParaRPr>
          </a:p>
          <a:p>
            <a:pPr marL="457200" lvl="1" indent="0">
              <a:buNone/>
            </a:pPr>
            <a:endParaRPr lang="en-GB" sz="2000" dirty="0"/>
          </a:p>
          <a:p>
            <a:pPr marL="457200" indent="-457200"/>
            <a:r>
              <a:rPr lang="en-GB" dirty="0">
                <a:latin typeface="Sassoon Penpals" panose="02000400000000000000" pitchFamily="50" charset="0"/>
              </a:rPr>
              <a:t>We use a maths mastery approach.  </a:t>
            </a:r>
          </a:p>
          <a:p>
            <a:pPr marL="457200" indent="-457200"/>
            <a:r>
              <a:rPr lang="en-GB" dirty="0">
                <a:latin typeface="Sassoon Penpals" panose="02000400000000000000" pitchFamily="50" charset="0"/>
              </a:rPr>
              <a:t>A mathematical concept or skill has been mastered when a child can show it in different ways, use mathematical language to explain their ideas and independently apply the concept to new problems in unfamiliar situations.</a:t>
            </a:r>
          </a:p>
          <a:p>
            <a:pPr marL="457200" indent="-457200"/>
            <a:r>
              <a:rPr lang="en-GB" dirty="0">
                <a:latin typeface="Sassoon Penpals" panose="02000400000000000000" pitchFamily="50" charset="0"/>
              </a:rPr>
              <a:t>The emphasis is on keeping the class together until specific concepts or skills are mastered and then moving on together. </a:t>
            </a:r>
          </a:p>
          <a:p>
            <a:pPr marL="457200" indent="-457200"/>
            <a:r>
              <a:rPr lang="en-GB" dirty="0">
                <a:latin typeface="Sassoon Penpals" panose="02000400000000000000" pitchFamily="50" charset="0"/>
              </a:rPr>
              <a:t>The children will bring home Key Instant Recall Facts KIRFs each half term on which they will be assessed at the end of the half term.</a:t>
            </a:r>
          </a:p>
          <a:p>
            <a:pPr marL="457200" lvl="1" indent="0">
              <a:buNone/>
            </a:pPr>
            <a:endParaRPr lang="en-GB" sz="2000" dirty="0"/>
          </a:p>
          <a:p>
            <a:endParaRPr lang="en-GB" sz="1100" dirty="0"/>
          </a:p>
        </p:txBody>
      </p:sp>
      <p:pic>
        <p:nvPicPr>
          <p:cNvPr id="4" name="Picture 3">
            <a:extLst>
              <a:ext uri="{FF2B5EF4-FFF2-40B4-BE49-F238E27FC236}">
                <a16:creationId xmlns:a16="http://schemas.microsoft.com/office/drawing/2014/main" id="{A03E60A7-67E8-42CF-8D7B-9F276E5EF01D}"/>
              </a:ext>
            </a:extLst>
          </p:cNvPr>
          <p:cNvPicPr>
            <a:picLocks noChangeAspect="1"/>
          </p:cNvPicPr>
          <p:nvPr/>
        </p:nvPicPr>
        <p:blipFill>
          <a:blip r:embed="rId5"/>
          <a:stretch>
            <a:fillRect/>
          </a:stretch>
        </p:blipFill>
        <p:spPr>
          <a:xfrm>
            <a:off x="9334777" y="424729"/>
            <a:ext cx="2254234" cy="2531917"/>
          </a:xfrm>
          <a:custGeom>
            <a:avLst/>
            <a:gdLst/>
            <a:ahLst/>
            <a:cxnLst/>
            <a:rect l="l" t="t" r="r" b="b"/>
            <a:pathLst>
              <a:path w="4221597" h="4303912">
                <a:moveTo>
                  <a:pt x="126986" y="0"/>
                </a:moveTo>
                <a:lnTo>
                  <a:pt x="4094611" y="0"/>
                </a:lnTo>
                <a:cubicBezTo>
                  <a:pt x="4164743" y="0"/>
                  <a:pt x="4221597" y="56854"/>
                  <a:pt x="4221597" y="126986"/>
                </a:cubicBezTo>
                <a:lnTo>
                  <a:pt x="4221597" y="4176926"/>
                </a:lnTo>
                <a:cubicBezTo>
                  <a:pt x="4221597" y="4247058"/>
                  <a:pt x="4164743" y="4303912"/>
                  <a:pt x="4094611" y="4303912"/>
                </a:cubicBezTo>
                <a:lnTo>
                  <a:pt x="126986" y="4303912"/>
                </a:lnTo>
                <a:cubicBezTo>
                  <a:pt x="56854" y="4303912"/>
                  <a:pt x="0" y="4247058"/>
                  <a:pt x="0" y="4176926"/>
                </a:cubicBezTo>
                <a:lnTo>
                  <a:pt x="0" y="126986"/>
                </a:lnTo>
                <a:cubicBezTo>
                  <a:pt x="0" y="56854"/>
                  <a:pt x="56854" y="0"/>
                  <a:pt x="126986" y="0"/>
                </a:cubicBezTo>
                <a:close/>
              </a:path>
            </a:pathLst>
          </a:custGeom>
        </p:spPr>
      </p:pic>
    </p:spTree>
    <p:extLst>
      <p:ext uri="{BB962C8B-B14F-4D97-AF65-F5344CB8AC3E}">
        <p14:creationId xmlns:p14="http://schemas.microsoft.com/office/powerpoint/2010/main" val="1381948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9809C3-75D7-492F-8918-59A047EB6364}"/>
              </a:ext>
            </a:extLst>
          </p:cNvPr>
          <p:cNvPicPr>
            <a:picLocks noChangeAspect="1"/>
          </p:cNvPicPr>
          <p:nvPr/>
        </p:nvPicPr>
        <p:blipFill>
          <a:blip r:embed="rId3"/>
          <a:stretch>
            <a:fillRect/>
          </a:stretch>
        </p:blipFill>
        <p:spPr>
          <a:xfrm>
            <a:off x="3713984" y="309795"/>
            <a:ext cx="4764031" cy="6238410"/>
          </a:xfrm>
          <a:prstGeom prst="rect">
            <a:avLst/>
          </a:prstGeom>
        </p:spPr>
      </p:pic>
    </p:spTree>
    <p:extLst>
      <p:ext uri="{BB962C8B-B14F-4D97-AF65-F5344CB8AC3E}">
        <p14:creationId xmlns:p14="http://schemas.microsoft.com/office/powerpoint/2010/main" val="1507638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451CD5-9FA3-4076-9F5F-39F600EFB72E}"/>
              </a:ext>
            </a:extLst>
          </p:cNvPr>
          <p:cNvSpPr txBox="1"/>
          <p:nvPr/>
        </p:nvSpPr>
        <p:spPr>
          <a:xfrm>
            <a:off x="1483472" y="830328"/>
            <a:ext cx="8957388" cy="5232202"/>
          </a:xfrm>
          <a:prstGeom prst="rect">
            <a:avLst/>
          </a:prstGeom>
          <a:noFill/>
        </p:spPr>
        <p:txBody>
          <a:bodyPr wrap="square" rtlCol="0">
            <a:spAutoFit/>
          </a:bodyPr>
          <a:lstStyle/>
          <a:p>
            <a:r>
              <a:rPr lang="en-GB" sz="4000" dirty="0"/>
              <a:t>End of Year one expectations in maths. </a:t>
            </a:r>
            <a:endParaRPr lang="en-GB" sz="4000" dirty="0">
              <a:highlight>
                <a:srgbClr val="FFFF00"/>
              </a:highlight>
            </a:endParaRPr>
          </a:p>
          <a:p>
            <a:endParaRPr lang="en-GB" dirty="0">
              <a:solidFill>
                <a:srgbClr val="FF0000"/>
              </a:solidFill>
            </a:endParaRPr>
          </a:p>
          <a:p>
            <a:pPr marL="285750" lvl="0" indent="-285750">
              <a:buFont typeface="Arial" panose="020B0604020202020204" pitchFamily="34" charset="0"/>
              <a:buChar char="•"/>
            </a:pPr>
            <a:r>
              <a:rPr lang="en-GB" dirty="0"/>
              <a:t>Count within 100, forwards and backwards, starting with any number</a:t>
            </a:r>
          </a:p>
          <a:p>
            <a:pPr marL="285750" lvl="0" indent="-285750">
              <a:buFont typeface="Arial" panose="020B0604020202020204" pitchFamily="34" charset="0"/>
              <a:buChar char="•"/>
            </a:pPr>
            <a:r>
              <a:rPr lang="en-GB" dirty="0"/>
              <a:t>Develop fluency in addition and subtraction facts within 10</a:t>
            </a:r>
          </a:p>
          <a:p>
            <a:pPr marL="285750" lvl="0" indent="-285750">
              <a:buFont typeface="Arial" panose="020B0604020202020204" pitchFamily="34" charset="0"/>
              <a:buChar char="•"/>
            </a:pPr>
            <a:r>
              <a:rPr lang="en-GB" dirty="0"/>
              <a:t>Count forwards and backwards in multiples of 2, 5 and 10, up to 10 multiples, beginning with any multiple, and count forwards and backwards through the odd numbers</a:t>
            </a:r>
          </a:p>
          <a:p>
            <a:pPr marL="285750" lvl="0" indent="-285750">
              <a:buFont typeface="Arial" panose="020B0604020202020204" pitchFamily="34" charset="0"/>
              <a:buChar char="•"/>
            </a:pPr>
            <a:r>
              <a:rPr lang="en-GB" dirty="0"/>
              <a:t>Read, write and interpret equations containing addition (+), subtraction (-) and equals (=) symbols, and relate additive expressions and equations to real-life contexts.</a:t>
            </a:r>
          </a:p>
          <a:p>
            <a:pPr marL="285750" lvl="0" indent="-285750">
              <a:buFont typeface="Arial" panose="020B0604020202020204" pitchFamily="34" charset="0"/>
              <a:buChar char="•"/>
            </a:pPr>
            <a:r>
              <a:rPr lang="en-GB" dirty="0"/>
              <a:t>Recognise common 2D and 3D shapes presented in different orientations, and know that rectangles, triangles, cuboids and pyramids are not always similar to one another.</a:t>
            </a:r>
          </a:p>
          <a:p>
            <a:endParaRPr lang="en-GB" dirty="0"/>
          </a:p>
          <a:p>
            <a:r>
              <a:rPr lang="en-GB" sz="2400" b="1" dirty="0"/>
              <a:t>How can you help?</a:t>
            </a:r>
          </a:p>
          <a:p>
            <a:pPr marL="285750" indent="-285750">
              <a:buFont typeface="Arial" panose="020B0604020202020204" pitchFamily="34" charset="0"/>
              <a:buChar char="•"/>
            </a:pPr>
            <a:r>
              <a:rPr lang="en-GB" dirty="0"/>
              <a:t>Number bonds</a:t>
            </a:r>
          </a:p>
          <a:p>
            <a:pPr marL="285750" indent="-285750">
              <a:buFont typeface="Arial" panose="020B0604020202020204" pitchFamily="34" charset="0"/>
              <a:buChar char="•"/>
            </a:pPr>
            <a:r>
              <a:rPr lang="en-GB" dirty="0"/>
              <a:t>Card games, board games, dice games</a:t>
            </a:r>
          </a:p>
          <a:p>
            <a:pPr marL="285750" indent="-285750">
              <a:buFont typeface="Arial" panose="020B0604020202020204" pitchFamily="34" charset="0"/>
              <a:buChar char="•"/>
            </a:pPr>
            <a:r>
              <a:rPr lang="en-GB" dirty="0"/>
              <a:t>Talk to your child when shopping. Physical money</a:t>
            </a:r>
          </a:p>
          <a:p>
            <a:pPr marL="285750" indent="-285750">
              <a:buFont typeface="Arial" panose="020B0604020202020204" pitchFamily="34" charset="0"/>
              <a:buChar char="•"/>
            </a:pPr>
            <a:r>
              <a:rPr lang="en-GB" dirty="0"/>
              <a:t>Cooking </a:t>
            </a:r>
          </a:p>
          <a:p>
            <a:pPr marL="285750" indent="-285750">
              <a:buFont typeface="Arial" panose="020B0604020202020204" pitchFamily="34" charset="0"/>
              <a:buChar char="•"/>
            </a:pPr>
            <a:r>
              <a:rPr lang="en-GB" dirty="0"/>
              <a:t>Look for shapes around the house or when out for a walk</a:t>
            </a:r>
          </a:p>
        </p:txBody>
      </p:sp>
      <p:pic>
        <p:nvPicPr>
          <p:cNvPr id="1026" name="Picture 2" descr="Fun Math Learning for Kids - Engaging Educational Illustration #3218217 ...">
            <a:extLst>
              <a:ext uri="{FF2B5EF4-FFF2-40B4-BE49-F238E27FC236}">
                <a16:creationId xmlns:a16="http://schemas.microsoft.com/office/drawing/2014/main" id="{30B619F4-0E40-DD91-5F88-77E7A1BC29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8968" y="3970219"/>
            <a:ext cx="1785681" cy="2391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248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4BED4-8E01-410F-AF40-01ADA451E43E}"/>
              </a:ext>
            </a:extLst>
          </p:cNvPr>
          <p:cNvSpPr>
            <a:spLocks noGrp="1"/>
          </p:cNvSpPr>
          <p:nvPr>
            <p:ph type="title"/>
          </p:nvPr>
        </p:nvSpPr>
        <p:spPr>
          <a:xfrm>
            <a:off x="838200" y="368130"/>
            <a:ext cx="10515599" cy="1325563"/>
          </a:xfrm>
        </p:spPr>
        <p:txBody>
          <a:bodyPr>
            <a:normAutofit/>
          </a:bodyPr>
          <a:lstStyle/>
          <a:p>
            <a:r>
              <a:rPr lang="en-GB" dirty="0"/>
              <a:t>A positive Learning Environment!</a:t>
            </a:r>
          </a:p>
        </p:txBody>
      </p:sp>
      <p:sp>
        <p:nvSpPr>
          <p:cNvPr id="3" name="Content Placeholder 2">
            <a:extLst>
              <a:ext uri="{FF2B5EF4-FFF2-40B4-BE49-F238E27FC236}">
                <a16:creationId xmlns:a16="http://schemas.microsoft.com/office/drawing/2014/main" id="{D928936D-C9DF-4F07-855B-2D5FBC854A03}"/>
              </a:ext>
            </a:extLst>
          </p:cNvPr>
          <p:cNvSpPr>
            <a:spLocks noGrp="1"/>
          </p:cNvSpPr>
          <p:nvPr>
            <p:ph idx="1"/>
          </p:nvPr>
        </p:nvSpPr>
        <p:spPr>
          <a:xfrm>
            <a:off x="838200" y="1325881"/>
            <a:ext cx="7438534" cy="4815840"/>
          </a:xfrm>
        </p:spPr>
        <p:txBody>
          <a:bodyPr>
            <a:normAutofit lnSpcReduction="10000"/>
          </a:bodyPr>
          <a:lstStyle/>
          <a:p>
            <a:r>
              <a:rPr lang="en-GB" sz="2400" dirty="0"/>
              <a:t>Our approach – The Oaklands Way </a:t>
            </a:r>
          </a:p>
          <a:p>
            <a:r>
              <a:rPr lang="en-GB" sz="2400" dirty="0"/>
              <a:t>Marble jar</a:t>
            </a:r>
          </a:p>
          <a:p>
            <a:r>
              <a:rPr lang="en-GB" sz="2400" dirty="0"/>
              <a:t>Star of the week.</a:t>
            </a:r>
          </a:p>
          <a:p>
            <a:r>
              <a:rPr lang="en-GB" sz="2400" dirty="0"/>
              <a:t>Character leaves given in assembly. Afternoon tea with the headteacher, leaf on the tree in the hall.</a:t>
            </a:r>
          </a:p>
          <a:p>
            <a:r>
              <a:rPr lang="en-GB" sz="2400" dirty="0"/>
              <a:t>Leaf comes home each half term for you to complete with how your child has shown those characteristics at home.</a:t>
            </a:r>
          </a:p>
          <a:p>
            <a:r>
              <a:rPr lang="en-GB" sz="2400" dirty="0"/>
              <a:t>We will send a leaf home for you to add how your child is showing that characteristic outside of school.</a:t>
            </a:r>
          </a:p>
          <a:p>
            <a:r>
              <a:rPr lang="en-GB" sz="2400" dirty="0"/>
              <a:t>If staff contact you regarding behaviours concerns we would appreciate your support to reinforce our school expectations and help your child make positive choices.</a:t>
            </a:r>
          </a:p>
          <a:p>
            <a:endParaRPr lang="en-GB" dirty="0">
              <a:latin typeface="+mj-lt"/>
            </a:endParaRPr>
          </a:p>
          <a:p>
            <a:endParaRPr lang="en-GB" dirty="0">
              <a:latin typeface="+mj-lt"/>
            </a:endParaRPr>
          </a:p>
          <a:p>
            <a:endParaRPr lang="en-GB" dirty="0">
              <a:latin typeface="+mj-lt"/>
            </a:endParaRPr>
          </a:p>
          <a:p>
            <a:endParaRPr lang="en-GB" sz="2000" dirty="0"/>
          </a:p>
        </p:txBody>
      </p:sp>
      <p:pic>
        <p:nvPicPr>
          <p:cNvPr id="4" name="Picture 3">
            <a:extLst>
              <a:ext uri="{FF2B5EF4-FFF2-40B4-BE49-F238E27FC236}">
                <a16:creationId xmlns:a16="http://schemas.microsoft.com/office/drawing/2014/main" id="{FF6F557B-AEB7-46B8-914E-D56CB66BE354}"/>
              </a:ext>
            </a:extLst>
          </p:cNvPr>
          <p:cNvPicPr>
            <a:picLocks noChangeAspect="1"/>
          </p:cNvPicPr>
          <p:nvPr/>
        </p:nvPicPr>
        <p:blipFill>
          <a:blip r:embed="rId3"/>
          <a:stretch>
            <a:fillRect/>
          </a:stretch>
        </p:blipFill>
        <p:spPr>
          <a:xfrm>
            <a:off x="9252558" y="1693693"/>
            <a:ext cx="2429369" cy="3431967"/>
          </a:xfrm>
          <a:custGeom>
            <a:avLst/>
            <a:gdLst/>
            <a:ahLst/>
            <a:cxnLst/>
            <a:rect l="l" t="t" r="r" b="b"/>
            <a:pathLst>
              <a:path w="4221597" h="4303912">
                <a:moveTo>
                  <a:pt x="126986" y="0"/>
                </a:moveTo>
                <a:lnTo>
                  <a:pt x="4094611" y="0"/>
                </a:lnTo>
                <a:cubicBezTo>
                  <a:pt x="4164743" y="0"/>
                  <a:pt x="4221597" y="56854"/>
                  <a:pt x="4221597" y="126986"/>
                </a:cubicBezTo>
                <a:lnTo>
                  <a:pt x="4221597" y="4176926"/>
                </a:lnTo>
                <a:cubicBezTo>
                  <a:pt x="4221597" y="4247058"/>
                  <a:pt x="4164743" y="4303912"/>
                  <a:pt x="4094611" y="4303912"/>
                </a:cubicBezTo>
                <a:lnTo>
                  <a:pt x="126986" y="4303912"/>
                </a:lnTo>
                <a:cubicBezTo>
                  <a:pt x="56854" y="4303912"/>
                  <a:pt x="0" y="4247058"/>
                  <a:pt x="0" y="4176926"/>
                </a:cubicBezTo>
                <a:lnTo>
                  <a:pt x="0" y="126986"/>
                </a:lnTo>
                <a:cubicBezTo>
                  <a:pt x="0" y="56854"/>
                  <a:pt x="56854" y="0"/>
                  <a:pt x="126986" y="0"/>
                </a:cubicBezTo>
                <a:close/>
              </a:path>
            </a:pathLst>
          </a:custGeom>
        </p:spPr>
      </p:pic>
    </p:spTree>
    <p:extLst>
      <p:ext uri="{BB962C8B-B14F-4D97-AF65-F5344CB8AC3E}">
        <p14:creationId xmlns:p14="http://schemas.microsoft.com/office/powerpoint/2010/main" val="283671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798B33-16D3-4710-B9E8-15A457DD51F8}"/>
              </a:ext>
            </a:extLst>
          </p:cNvPr>
          <p:cNvPicPr>
            <a:picLocks noChangeAspect="1"/>
          </p:cNvPicPr>
          <p:nvPr/>
        </p:nvPicPr>
        <p:blipFill>
          <a:blip r:embed="rId3"/>
          <a:stretch>
            <a:fillRect/>
          </a:stretch>
        </p:blipFill>
        <p:spPr>
          <a:xfrm>
            <a:off x="671805" y="-245435"/>
            <a:ext cx="10337696" cy="6935484"/>
          </a:xfrm>
          <a:prstGeom prst="rect">
            <a:avLst/>
          </a:prstGeom>
        </p:spPr>
      </p:pic>
    </p:spTree>
    <p:extLst>
      <p:ext uri="{BB962C8B-B14F-4D97-AF65-F5344CB8AC3E}">
        <p14:creationId xmlns:p14="http://schemas.microsoft.com/office/powerpoint/2010/main" val="3976002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ECA99-6CF4-456D-92CA-197BF66FB45F}"/>
              </a:ext>
            </a:extLst>
          </p:cNvPr>
          <p:cNvSpPr>
            <a:spLocks noGrp="1"/>
          </p:cNvSpPr>
          <p:nvPr>
            <p:ph type="title"/>
          </p:nvPr>
        </p:nvSpPr>
        <p:spPr>
          <a:xfrm>
            <a:off x="838200" y="365125"/>
            <a:ext cx="5393361" cy="1325563"/>
          </a:xfrm>
        </p:spPr>
        <p:txBody>
          <a:bodyPr>
            <a:normAutofit/>
          </a:bodyPr>
          <a:lstStyle/>
          <a:p>
            <a:r>
              <a:rPr lang="en-GB" dirty="0"/>
              <a:t>School Termly focus…</a:t>
            </a:r>
          </a:p>
        </p:txBody>
      </p:sp>
      <p:sp>
        <p:nvSpPr>
          <p:cNvPr id="3" name="Content Placeholder 2">
            <a:extLst>
              <a:ext uri="{FF2B5EF4-FFF2-40B4-BE49-F238E27FC236}">
                <a16:creationId xmlns:a16="http://schemas.microsoft.com/office/drawing/2014/main" id="{6958FCBE-EEC5-4286-84DD-B130A808D0C6}"/>
              </a:ext>
            </a:extLst>
          </p:cNvPr>
          <p:cNvSpPr>
            <a:spLocks noGrp="1"/>
          </p:cNvSpPr>
          <p:nvPr>
            <p:ph idx="1"/>
          </p:nvPr>
        </p:nvSpPr>
        <p:spPr>
          <a:xfrm>
            <a:off x="838200" y="1825625"/>
            <a:ext cx="5393361" cy="4351338"/>
          </a:xfrm>
        </p:spPr>
        <p:txBody>
          <a:bodyPr>
            <a:normAutofit/>
          </a:bodyPr>
          <a:lstStyle/>
          <a:p>
            <a:pPr marL="0" indent="0">
              <a:buNone/>
            </a:pPr>
            <a:r>
              <a:rPr lang="en-GB" dirty="0">
                <a:latin typeface="+mj-lt"/>
              </a:rPr>
              <a:t>Autumn 1 – Goldie</a:t>
            </a:r>
          </a:p>
          <a:p>
            <a:pPr marL="0" indent="0">
              <a:buNone/>
            </a:pPr>
            <a:r>
              <a:rPr lang="en-GB" dirty="0">
                <a:latin typeface="+mj-lt"/>
              </a:rPr>
              <a:t>Autumn 2 – Holly</a:t>
            </a:r>
          </a:p>
          <a:p>
            <a:pPr marL="0" indent="0">
              <a:buNone/>
            </a:pPr>
            <a:r>
              <a:rPr lang="en-GB" dirty="0">
                <a:latin typeface="+mj-lt"/>
              </a:rPr>
              <a:t>Spring 1 – Solo</a:t>
            </a:r>
          </a:p>
          <a:p>
            <a:pPr marL="0" indent="0">
              <a:buNone/>
            </a:pPr>
            <a:r>
              <a:rPr lang="en-GB" dirty="0">
                <a:latin typeface="+mj-lt"/>
              </a:rPr>
              <a:t>Spring 2 – Ivy</a:t>
            </a:r>
          </a:p>
          <a:p>
            <a:pPr marL="0" indent="0">
              <a:buNone/>
            </a:pPr>
            <a:r>
              <a:rPr lang="en-GB" dirty="0">
                <a:latin typeface="+mj-lt"/>
              </a:rPr>
              <a:t>Summer 1 – Laurie</a:t>
            </a:r>
          </a:p>
          <a:p>
            <a:pPr marL="0" indent="0">
              <a:buNone/>
            </a:pPr>
            <a:r>
              <a:rPr lang="en-GB" dirty="0">
                <a:latin typeface="+mj-lt"/>
              </a:rPr>
              <a:t>Summer 2 – Casey</a:t>
            </a:r>
          </a:p>
        </p:txBody>
      </p:sp>
      <p:pic>
        <p:nvPicPr>
          <p:cNvPr id="5" name="Picture 4" descr="A large tree in a park&#10;&#10;Description automatically generated with medium confidence">
            <a:extLst>
              <a:ext uri="{FF2B5EF4-FFF2-40B4-BE49-F238E27FC236}">
                <a16:creationId xmlns:a16="http://schemas.microsoft.com/office/drawing/2014/main" id="{84C07D40-F163-8520-90FD-5A4BB85B00DB}"/>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458" r="23542" b="-1"/>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6" name="TextBox 5">
            <a:extLst>
              <a:ext uri="{FF2B5EF4-FFF2-40B4-BE49-F238E27FC236}">
                <a16:creationId xmlns:a16="http://schemas.microsoft.com/office/drawing/2014/main" id="{4C3BA9DF-099C-0F0D-0FA8-A6CE93678850}"/>
              </a:ext>
            </a:extLst>
          </p:cNvPr>
          <p:cNvSpPr txBox="1"/>
          <p:nvPr/>
        </p:nvSpPr>
        <p:spPr>
          <a:xfrm>
            <a:off x="9884958" y="6657945"/>
            <a:ext cx="2307042"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4" tooltip="https://www.geograph.org.uk/photo/2389805">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GB" sz="700">
              <a:solidFill>
                <a:srgbClr val="FFFFFF"/>
              </a:solidFill>
            </a:endParaRPr>
          </a:p>
        </p:txBody>
      </p:sp>
      <p:pic>
        <p:nvPicPr>
          <p:cNvPr id="9" name="Picture 3" descr="P:\vision-value coloured pics\Goldie_Eureka.PNG">
            <a:extLst>
              <a:ext uri="{FF2B5EF4-FFF2-40B4-BE49-F238E27FC236}">
                <a16:creationId xmlns:a16="http://schemas.microsoft.com/office/drawing/2014/main" id="{34027507-6F3A-4B84-8DB1-683B80EF00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84612" y="790248"/>
            <a:ext cx="2220590" cy="3662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1CF504DB-AFEB-41A6-8B28-6FE094A05DDE}"/>
              </a:ext>
            </a:extLst>
          </p:cNvPr>
          <p:cNvSpPr/>
          <p:nvPr/>
        </p:nvSpPr>
        <p:spPr>
          <a:xfrm>
            <a:off x="838200" y="5696086"/>
            <a:ext cx="4558043" cy="369332"/>
          </a:xfrm>
          <a:prstGeom prst="rect">
            <a:avLst/>
          </a:prstGeom>
        </p:spPr>
        <p:txBody>
          <a:bodyPr wrap="none">
            <a:spAutoFit/>
          </a:bodyPr>
          <a:lstStyle/>
          <a:p>
            <a:r>
              <a:rPr lang="en-GB" dirty="0">
                <a:hlinkClick r:id="rId7"/>
              </a:rPr>
              <a:t>http://oaklandsinfants.org/visions-and-values/</a:t>
            </a:r>
            <a:endParaRPr lang="en-GB" dirty="0"/>
          </a:p>
        </p:txBody>
      </p:sp>
    </p:spTree>
    <p:extLst>
      <p:ext uri="{BB962C8B-B14F-4D97-AF65-F5344CB8AC3E}">
        <p14:creationId xmlns:p14="http://schemas.microsoft.com/office/powerpoint/2010/main" val="2081923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80060-386B-B353-E9AD-E6307A826119}"/>
              </a:ext>
            </a:extLst>
          </p:cNvPr>
          <p:cNvSpPr>
            <a:spLocks noGrp="1"/>
          </p:cNvSpPr>
          <p:nvPr>
            <p:ph type="title"/>
          </p:nvPr>
        </p:nvSpPr>
        <p:spPr>
          <a:xfrm>
            <a:off x="686834" y="1153572"/>
            <a:ext cx="3200400" cy="4461163"/>
          </a:xfrm>
        </p:spPr>
        <p:txBody>
          <a:bodyPr>
            <a:normAutofit/>
          </a:bodyPr>
          <a:lstStyle/>
          <a:p>
            <a:r>
              <a:rPr lang="en-GB">
                <a:solidFill>
                  <a:srgbClr val="FFFFFF"/>
                </a:solidFill>
              </a:rPr>
              <a:t>Our Topics in Year 1</a:t>
            </a:r>
          </a:p>
        </p:txBody>
      </p:sp>
      <p:sp>
        <p:nvSpPr>
          <p:cNvPr id="3" name="Content Placeholder 2">
            <a:extLst>
              <a:ext uri="{FF2B5EF4-FFF2-40B4-BE49-F238E27FC236}">
                <a16:creationId xmlns:a16="http://schemas.microsoft.com/office/drawing/2014/main" id="{79C32B9C-C052-21B3-4C93-0464DE6596B3}"/>
              </a:ext>
            </a:extLst>
          </p:cNvPr>
          <p:cNvSpPr>
            <a:spLocks noGrp="1"/>
          </p:cNvSpPr>
          <p:nvPr>
            <p:ph idx="1"/>
          </p:nvPr>
        </p:nvSpPr>
        <p:spPr>
          <a:xfrm>
            <a:off x="266331" y="636190"/>
            <a:ext cx="11549848" cy="5585619"/>
          </a:xfrm>
        </p:spPr>
        <p:txBody>
          <a:bodyPr anchor="ctr">
            <a:normAutofit/>
          </a:bodyPr>
          <a:lstStyle/>
          <a:p>
            <a:pPr marL="457200" lvl="1" indent="0">
              <a:buNone/>
            </a:pPr>
            <a:r>
              <a:rPr lang="en-GB" sz="4400" b="1" dirty="0">
                <a:latin typeface="+mj-lt"/>
              </a:rPr>
              <a:t>Year one topics</a:t>
            </a:r>
          </a:p>
          <a:p>
            <a:pPr lvl="1"/>
            <a:r>
              <a:rPr lang="en-GB" dirty="0">
                <a:latin typeface="+mj-lt"/>
              </a:rPr>
              <a:t>All About Us    </a:t>
            </a:r>
            <a:r>
              <a:rPr lang="en-GB" dirty="0"/>
              <a:t>Reminder: 3 photographs of your child A6 on </a:t>
            </a:r>
            <a:r>
              <a:rPr lang="en-GB" b="1" dirty="0"/>
              <a:t>paper</a:t>
            </a:r>
            <a:r>
              <a:rPr lang="en-GB" dirty="0"/>
              <a:t> – baby, toddler, now</a:t>
            </a:r>
          </a:p>
          <a:p>
            <a:pPr lvl="1"/>
            <a:r>
              <a:rPr lang="en-GB" dirty="0">
                <a:latin typeface="+mj-lt"/>
              </a:rPr>
              <a:t>Walk on the Wild Side</a:t>
            </a:r>
          </a:p>
          <a:p>
            <a:pPr lvl="1"/>
            <a:r>
              <a:rPr lang="en-GB" dirty="0">
                <a:latin typeface="+mj-lt"/>
              </a:rPr>
              <a:t>Christmas</a:t>
            </a:r>
          </a:p>
          <a:p>
            <a:pPr lvl="1"/>
            <a:r>
              <a:rPr lang="en-GB" dirty="0">
                <a:latin typeface="+mj-lt"/>
              </a:rPr>
              <a:t>Lower the Drawbridge </a:t>
            </a:r>
          </a:p>
          <a:p>
            <a:pPr lvl="1"/>
            <a:r>
              <a:rPr lang="en-GB" dirty="0">
                <a:latin typeface="+mj-lt"/>
              </a:rPr>
              <a:t>And it grew…, </a:t>
            </a:r>
          </a:p>
          <a:p>
            <a:pPr lvl="1"/>
            <a:r>
              <a:rPr lang="en-GB" dirty="0">
                <a:latin typeface="+mj-lt"/>
              </a:rPr>
              <a:t>Far, far away</a:t>
            </a:r>
          </a:p>
          <a:p>
            <a:pPr lvl="1"/>
            <a:r>
              <a:rPr lang="en-GB" dirty="0">
                <a:latin typeface="+mj-lt"/>
              </a:rPr>
              <a:t>Toy Story</a:t>
            </a:r>
          </a:p>
          <a:p>
            <a:pPr lvl="1"/>
            <a:r>
              <a:rPr lang="en-GB" dirty="0">
                <a:latin typeface="+mj-lt"/>
              </a:rPr>
              <a:t>Seasons </a:t>
            </a:r>
          </a:p>
        </p:txBody>
      </p:sp>
      <p:pic>
        <p:nvPicPr>
          <p:cNvPr id="7170" name="Picture 2" descr="Explore Nature Clipart">
            <a:extLst>
              <a:ext uri="{FF2B5EF4-FFF2-40B4-BE49-F238E27FC236}">
                <a16:creationId xmlns:a16="http://schemas.microsoft.com/office/drawing/2014/main" id="{78F55E5E-0F97-3920-50E7-7695F371DD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6682" y="2519516"/>
            <a:ext cx="3507944" cy="3507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1645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8EFDA1-D80C-4B40-9EEF-2ED0F1E479A7}"/>
              </a:ext>
            </a:extLst>
          </p:cNvPr>
          <p:cNvSpPr txBox="1"/>
          <p:nvPr/>
        </p:nvSpPr>
        <p:spPr>
          <a:xfrm>
            <a:off x="1239262" y="274290"/>
            <a:ext cx="8994710" cy="6309420"/>
          </a:xfrm>
          <a:prstGeom prst="rect">
            <a:avLst/>
          </a:prstGeom>
          <a:noFill/>
        </p:spPr>
        <p:txBody>
          <a:bodyPr wrap="square" rtlCol="0">
            <a:spAutoFit/>
          </a:bodyPr>
          <a:lstStyle/>
          <a:p>
            <a:r>
              <a:rPr lang="en-GB" sz="3600" b="1" dirty="0"/>
              <a:t>Visits and visitors </a:t>
            </a:r>
            <a:r>
              <a:rPr lang="en-GB" sz="3600" b="1" dirty="0">
                <a:solidFill>
                  <a:srgbClr val="FF0000"/>
                </a:solidFill>
              </a:rPr>
              <a:t>&amp; approximate costs</a:t>
            </a:r>
          </a:p>
          <a:p>
            <a:endParaRPr lang="en-GB" sz="1600" b="1" dirty="0"/>
          </a:p>
          <a:p>
            <a:r>
              <a:rPr lang="en-GB" sz="1600" b="1" dirty="0"/>
              <a:t>Autumn term</a:t>
            </a:r>
          </a:p>
          <a:p>
            <a:pPr marL="285750" indent="-285750">
              <a:buFont typeface="Arial" panose="020B0604020202020204" pitchFamily="34" charset="0"/>
              <a:buChar char="•"/>
            </a:pPr>
            <a:r>
              <a:rPr lang="en-GB" sz="1600" dirty="0"/>
              <a:t>Harvest festival </a:t>
            </a:r>
            <a:r>
              <a:rPr lang="en-GB" sz="1600" dirty="0">
                <a:solidFill>
                  <a:srgbClr val="FF0000"/>
                </a:solidFill>
              </a:rPr>
              <a:t>donations to the local foodbank</a:t>
            </a:r>
          </a:p>
          <a:p>
            <a:pPr marL="285750" indent="-285750">
              <a:buFont typeface="Arial" panose="020B0604020202020204" pitchFamily="34" charset="0"/>
              <a:buChar char="•"/>
            </a:pPr>
            <a:r>
              <a:rPr lang="en-GB" sz="1600" dirty="0"/>
              <a:t>Local walk</a:t>
            </a:r>
          </a:p>
          <a:p>
            <a:pPr marL="285750" indent="-285750">
              <a:buFont typeface="Arial" panose="020B0604020202020204" pitchFamily="34" charset="0"/>
              <a:buChar char="•"/>
            </a:pPr>
            <a:r>
              <a:rPr lang="en-GB" sz="1600" dirty="0"/>
              <a:t>PTA non- uniform </a:t>
            </a:r>
            <a:r>
              <a:rPr lang="en-GB" sz="1600" dirty="0">
                <a:solidFill>
                  <a:srgbClr val="FF0000"/>
                </a:solidFill>
              </a:rPr>
              <a:t>£1</a:t>
            </a:r>
          </a:p>
          <a:p>
            <a:pPr marL="285750" indent="-285750">
              <a:buFont typeface="Arial" panose="020B0604020202020204" pitchFamily="34" charset="0"/>
              <a:buChar char="•"/>
            </a:pPr>
            <a:r>
              <a:rPr lang="en-GB" sz="1600" dirty="0">
                <a:solidFill>
                  <a:srgbClr val="FF0000"/>
                </a:solidFill>
              </a:rPr>
              <a:t>Poppy appeal</a:t>
            </a:r>
          </a:p>
          <a:p>
            <a:pPr marL="285750" indent="-285750">
              <a:buFont typeface="Arial" panose="020B0604020202020204" pitchFamily="34" charset="0"/>
              <a:buChar char="•"/>
            </a:pPr>
            <a:r>
              <a:rPr lang="en-GB" sz="1600" dirty="0">
                <a:solidFill>
                  <a:srgbClr val="FF0000"/>
                </a:solidFill>
              </a:rPr>
              <a:t>Children in Need</a:t>
            </a:r>
          </a:p>
          <a:p>
            <a:pPr marL="285750" indent="-285750">
              <a:buFont typeface="Arial" panose="020B0604020202020204" pitchFamily="34" charset="0"/>
              <a:buChar char="•"/>
            </a:pPr>
            <a:r>
              <a:rPr lang="en-GB" sz="1600" dirty="0">
                <a:solidFill>
                  <a:srgbClr val="FF0000"/>
                </a:solidFill>
              </a:rPr>
              <a:t>Fireworks PTA</a:t>
            </a:r>
          </a:p>
          <a:p>
            <a:pPr marL="285750" indent="-285750">
              <a:buFont typeface="Arial" panose="020B0604020202020204" pitchFamily="34" charset="0"/>
              <a:buChar char="•"/>
            </a:pPr>
            <a:r>
              <a:rPr lang="en-GB" sz="1600" dirty="0"/>
              <a:t>Pantomime – alternately in school or at the theatre – </a:t>
            </a:r>
            <a:r>
              <a:rPr lang="en-GB" sz="1600" dirty="0">
                <a:solidFill>
                  <a:srgbClr val="FF0000"/>
                </a:solidFill>
              </a:rPr>
              <a:t>last time - £21.50  </a:t>
            </a:r>
          </a:p>
          <a:p>
            <a:pPr marL="285750" indent="-285750">
              <a:buFont typeface="Arial" panose="020B0604020202020204" pitchFamily="34" charset="0"/>
              <a:buChar char="•"/>
            </a:pPr>
            <a:r>
              <a:rPr lang="en-GB" sz="1600" dirty="0"/>
              <a:t>Christmas play </a:t>
            </a:r>
            <a:r>
              <a:rPr lang="en-GB" sz="1600" dirty="0">
                <a:solidFill>
                  <a:srgbClr val="FF0000"/>
                </a:solidFill>
              </a:rPr>
              <a:t>maybe an appeal afterwards</a:t>
            </a:r>
          </a:p>
          <a:p>
            <a:pPr marL="285750" indent="-285750">
              <a:buFont typeface="Arial" panose="020B0604020202020204" pitchFamily="34" charset="0"/>
              <a:buChar char="•"/>
            </a:pPr>
            <a:r>
              <a:rPr lang="en-GB" sz="1600" dirty="0" err="1">
                <a:solidFill>
                  <a:srgbClr val="FF0000"/>
                </a:solidFill>
              </a:rPr>
              <a:t>Elfridges</a:t>
            </a:r>
            <a:r>
              <a:rPr lang="en-GB" sz="1600" dirty="0">
                <a:solidFill>
                  <a:srgbClr val="FF0000"/>
                </a:solidFill>
              </a:rPr>
              <a:t> PTA</a:t>
            </a:r>
          </a:p>
          <a:p>
            <a:pPr marL="285750" indent="-285750">
              <a:buFont typeface="Arial" panose="020B0604020202020204" pitchFamily="34" charset="0"/>
              <a:buChar char="•"/>
            </a:pPr>
            <a:r>
              <a:rPr lang="en-GB" sz="1600" dirty="0"/>
              <a:t>St John’s church, carol service</a:t>
            </a:r>
          </a:p>
          <a:p>
            <a:pPr marL="285750" indent="-285750">
              <a:buFont typeface="Arial" panose="020B0604020202020204" pitchFamily="34" charset="0"/>
              <a:buChar char="•"/>
            </a:pPr>
            <a:endParaRPr lang="en-GB" sz="1600" dirty="0"/>
          </a:p>
          <a:p>
            <a:r>
              <a:rPr lang="en-GB" sz="1600" b="1" dirty="0"/>
              <a:t>Spring term</a:t>
            </a:r>
          </a:p>
          <a:p>
            <a:pPr marL="285750" indent="-285750">
              <a:buFont typeface="Arial" panose="020B0604020202020204" pitchFamily="34" charset="0"/>
              <a:buChar char="•"/>
            </a:pPr>
            <a:r>
              <a:rPr lang="en-GB" sz="1600" dirty="0"/>
              <a:t>Windsor Castle </a:t>
            </a:r>
            <a:r>
              <a:rPr lang="en-GB" sz="1600" dirty="0">
                <a:solidFill>
                  <a:srgbClr val="FF0000"/>
                </a:solidFill>
              </a:rPr>
              <a:t>– last time £20.50</a:t>
            </a:r>
          </a:p>
          <a:p>
            <a:pPr marL="285750" indent="-285750">
              <a:buFont typeface="Arial" panose="020B0604020202020204" pitchFamily="34" charset="0"/>
              <a:buChar char="•"/>
            </a:pPr>
            <a:r>
              <a:rPr lang="en-GB" sz="1600" dirty="0"/>
              <a:t>Library</a:t>
            </a:r>
            <a:endParaRPr lang="en-GB" sz="1600" dirty="0">
              <a:solidFill>
                <a:srgbClr val="FF0000"/>
              </a:solidFill>
            </a:endParaRPr>
          </a:p>
          <a:p>
            <a:pPr marL="285750" indent="-285750">
              <a:buFont typeface="Arial" panose="020B0604020202020204" pitchFamily="34" charset="0"/>
              <a:buChar char="•"/>
            </a:pPr>
            <a:endParaRPr lang="en-GB" sz="1600" dirty="0"/>
          </a:p>
          <a:p>
            <a:r>
              <a:rPr lang="en-GB" sz="1600" b="1" dirty="0"/>
              <a:t>Summer term</a:t>
            </a:r>
          </a:p>
          <a:p>
            <a:pPr marL="285750" indent="-285750">
              <a:buFont typeface="Arial" panose="020B0604020202020204" pitchFamily="34" charset="0"/>
              <a:buChar char="•"/>
            </a:pPr>
            <a:r>
              <a:rPr lang="en-GB" sz="1600" dirty="0"/>
              <a:t>Walk to Bucklers Park</a:t>
            </a:r>
          </a:p>
          <a:p>
            <a:pPr marL="285750" indent="-285750">
              <a:buFont typeface="Arial" panose="020B0604020202020204" pitchFamily="34" charset="0"/>
              <a:buChar char="•"/>
            </a:pPr>
            <a:r>
              <a:rPr lang="en-GB" sz="1600" dirty="0"/>
              <a:t>Milestones Museum- </a:t>
            </a:r>
            <a:r>
              <a:rPr lang="en-GB" sz="1600" dirty="0">
                <a:solidFill>
                  <a:srgbClr val="FF0000"/>
                </a:solidFill>
              </a:rPr>
              <a:t>£20</a:t>
            </a:r>
            <a:r>
              <a:rPr lang="en-GB" sz="1600" dirty="0"/>
              <a:t>	</a:t>
            </a:r>
          </a:p>
          <a:p>
            <a:pPr marL="285750" indent="-285750">
              <a:buFont typeface="Arial" panose="020B0604020202020204" pitchFamily="34" charset="0"/>
              <a:buChar char="•"/>
            </a:pPr>
            <a:r>
              <a:rPr lang="en-GB" sz="1600" dirty="0">
                <a:solidFill>
                  <a:srgbClr val="FF0000"/>
                </a:solidFill>
              </a:rPr>
              <a:t>Crazy hair day PTA</a:t>
            </a:r>
          </a:p>
          <a:p>
            <a:pPr marL="285750" indent="-285750">
              <a:buFont typeface="Arial" panose="020B0604020202020204" pitchFamily="34" charset="0"/>
              <a:buChar char="•"/>
            </a:pPr>
            <a:endParaRPr lang="en-GB" sz="1600" dirty="0"/>
          </a:p>
          <a:p>
            <a:r>
              <a:rPr lang="en-GB" sz="1600" dirty="0"/>
              <a:t>After/before school sports activities/chess/music lessons</a:t>
            </a:r>
          </a:p>
        </p:txBody>
      </p:sp>
      <p:pic>
        <p:nvPicPr>
          <p:cNvPr id="6146" name="Picture 2" descr="Aquarium Field Trip Clipart">
            <a:extLst>
              <a:ext uri="{FF2B5EF4-FFF2-40B4-BE49-F238E27FC236}">
                <a16:creationId xmlns:a16="http://schemas.microsoft.com/office/drawing/2014/main" id="{4CE8D524-14DD-8865-7978-6A8FD08052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0901" y="3185652"/>
            <a:ext cx="4064211" cy="2684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7190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C18C7C-9E5E-4AC1-9A32-ADAB303026F5}"/>
              </a:ext>
            </a:extLst>
          </p:cNvPr>
          <p:cNvSpPr txBox="1"/>
          <p:nvPr/>
        </p:nvSpPr>
        <p:spPr>
          <a:xfrm>
            <a:off x="758280" y="534538"/>
            <a:ext cx="9886045" cy="5416868"/>
          </a:xfrm>
          <a:prstGeom prst="rect">
            <a:avLst/>
          </a:prstGeom>
          <a:noFill/>
        </p:spPr>
        <p:txBody>
          <a:bodyPr wrap="square" rtlCol="0">
            <a:spAutoFit/>
          </a:bodyPr>
          <a:lstStyle/>
          <a:p>
            <a:r>
              <a:rPr lang="en-GB" sz="4000" b="1" dirty="0"/>
              <a:t>Show &amp; tell</a:t>
            </a:r>
          </a:p>
          <a:p>
            <a:endParaRPr lang="en-GB" dirty="0"/>
          </a:p>
          <a:p>
            <a:r>
              <a:rPr lang="en-GB" dirty="0"/>
              <a:t>Autumn 1 – a holiday picture/map/postcard/souvenir</a:t>
            </a:r>
          </a:p>
          <a:p>
            <a:r>
              <a:rPr lang="en-GB" dirty="0"/>
              <a:t>	</a:t>
            </a:r>
          </a:p>
          <a:p>
            <a:r>
              <a:rPr lang="en-GB" dirty="0"/>
              <a:t>Autumn 2 – -my favourite animal</a:t>
            </a:r>
          </a:p>
          <a:p>
            <a:r>
              <a:rPr lang="en-GB" dirty="0"/>
              <a:t>	- a photograph of something special for RE</a:t>
            </a:r>
          </a:p>
          <a:p>
            <a:endParaRPr lang="en-GB" dirty="0"/>
          </a:p>
          <a:p>
            <a:r>
              <a:rPr lang="en-GB" dirty="0"/>
              <a:t>Spring 1 – a favourite book</a:t>
            </a:r>
          </a:p>
          <a:p>
            <a:endParaRPr lang="en-GB" dirty="0"/>
          </a:p>
          <a:p>
            <a:r>
              <a:rPr lang="en-GB" dirty="0"/>
              <a:t>Spring 2 – topic related – plants and trees</a:t>
            </a:r>
          </a:p>
          <a:p>
            <a:endParaRPr lang="en-GB" dirty="0"/>
          </a:p>
          <a:p>
            <a:r>
              <a:rPr lang="en-GB" dirty="0"/>
              <a:t>Summer 1 – topic related – geography – China/other countries</a:t>
            </a:r>
          </a:p>
          <a:p>
            <a:endParaRPr lang="en-GB" dirty="0"/>
          </a:p>
          <a:p>
            <a:r>
              <a:rPr lang="en-GB" dirty="0"/>
              <a:t>Summer 2 – a picture of favourite toy/any information about toys from parents/grandparents</a:t>
            </a:r>
          </a:p>
          <a:p>
            <a:endParaRPr lang="en-GB" dirty="0"/>
          </a:p>
          <a:p>
            <a:r>
              <a:rPr lang="en-GB" b="1" dirty="0"/>
              <a:t>Please talk with your child about what they might say and prepare them to speak to an audience.</a:t>
            </a:r>
          </a:p>
          <a:p>
            <a:endParaRPr lang="en-GB" dirty="0"/>
          </a:p>
          <a:p>
            <a:endParaRPr lang="en-GB" dirty="0"/>
          </a:p>
        </p:txBody>
      </p:sp>
      <p:pic>
        <p:nvPicPr>
          <p:cNvPr id="4100" name="Picture 4" descr="Show And Tell Clipart">
            <a:extLst>
              <a:ext uri="{FF2B5EF4-FFF2-40B4-BE49-F238E27FC236}">
                <a16:creationId xmlns:a16="http://schemas.microsoft.com/office/drawing/2014/main" id="{5A5AFAD7-7545-300B-AD5F-EB20D3D463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0468" y="668593"/>
            <a:ext cx="3033252" cy="3033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8324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DCCA09-02E0-47F2-A17B-F2F3F0684C34}"/>
              </a:ext>
            </a:extLst>
          </p:cNvPr>
          <p:cNvSpPr txBox="1"/>
          <p:nvPr/>
        </p:nvSpPr>
        <p:spPr>
          <a:xfrm>
            <a:off x="956794" y="674159"/>
            <a:ext cx="8604455" cy="5416868"/>
          </a:xfrm>
          <a:prstGeom prst="rect">
            <a:avLst/>
          </a:prstGeom>
          <a:noFill/>
        </p:spPr>
        <p:txBody>
          <a:bodyPr wrap="square" rtlCol="0">
            <a:spAutoFit/>
          </a:bodyPr>
          <a:lstStyle/>
          <a:p>
            <a:r>
              <a:rPr lang="en-GB" sz="4000" dirty="0"/>
              <a:t>How can you support your child? </a:t>
            </a:r>
          </a:p>
          <a:p>
            <a:endParaRPr lang="en-GB" dirty="0"/>
          </a:p>
          <a:p>
            <a:pPr marL="285750" indent="-285750">
              <a:buFont typeface="Arial" panose="020B0604020202020204" pitchFamily="34" charset="0"/>
              <a:buChar char="•"/>
            </a:pPr>
            <a:r>
              <a:rPr lang="en-GB" dirty="0"/>
              <a:t>Have a routine</a:t>
            </a:r>
          </a:p>
          <a:p>
            <a:pPr marL="285750" indent="-285750">
              <a:buFont typeface="Arial" panose="020B0604020202020204" pitchFamily="34" charset="0"/>
              <a:buChar char="•"/>
            </a:pPr>
            <a:r>
              <a:rPr lang="en-GB" dirty="0"/>
              <a:t>Read to your child</a:t>
            </a:r>
          </a:p>
          <a:p>
            <a:pPr marL="285750" indent="-285750">
              <a:buFont typeface="Arial" panose="020B0604020202020204" pitchFamily="34" charset="0"/>
              <a:buChar char="•"/>
            </a:pPr>
            <a:r>
              <a:rPr lang="en-GB" dirty="0"/>
              <a:t>Read 4/5 times a week &amp; sign reading record book </a:t>
            </a:r>
            <a:r>
              <a:rPr lang="en-GB" dirty="0">
                <a:solidFill>
                  <a:srgbClr val="FF0000"/>
                </a:solidFill>
              </a:rPr>
              <a:t>every time.</a:t>
            </a:r>
          </a:p>
          <a:p>
            <a:pPr marL="285750" indent="-285750">
              <a:buFont typeface="Arial" panose="020B0604020202020204" pitchFamily="34" charset="0"/>
              <a:buChar char="•"/>
            </a:pPr>
            <a:r>
              <a:rPr lang="en-GB" dirty="0"/>
              <a:t>Use the home learning sheets</a:t>
            </a:r>
          </a:p>
          <a:p>
            <a:pPr marL="285750" indent="-285750">
              <a:buFont typeface="Arial" panose="020B0604020202020204" pitchFamily="34" charset="0"/>
              <a:buChar char="•"/>
            </a:pPr>
            <a:r>
              <a:rPr lang="en-GB" dirty="0"/>
              <a:t>After a topic talk about what is on the knowledge organiser</a:t>
            </a:r>
          </a:p>
          <a:p>
            <a:pPr marL="285750" indent="-285750">
              <a:buFont typeface="Arial" panose="020B0604020202020204" pitchFamily="34" charset="0"/>
              <a:buChar char="•"/>
            </a:pPr>
            <a:r>
              <a:rPr lang="en-GB" dirty="0"/>
              <a:t>Review maths  key facts frequently</a:t>
            </a:r>
          </a:p>
          <a:p>
            <a:pPr marL="285750" indent="-285750">
              <a:buFont typeface="Arial" panose="020B0604020202020204" pitchFamily="34" charset="0"/>
              <a:buChar char="•"/>
            </a:pPr>
            <a:r>
              <a:rPr lang="en-GB" dirty="0"/>
              <a:t>Play board/dice/card games</a:t>
            </a:r>
          </a:p>
          <a:p>
            <a:pPr marL="285750" indent="-285750">
              <a:buFont typeface="Arial" panose="020B0604020202020204" pitchFamily="34" charset="0"/>
              <a:buChar char="•"/>
            </a:pPr>
            <a:r>
              <a:rPr lang="en-GB" dirty="0"/>
              <a:t>Cook together, lay the table, plan an event together</a:t>
            </a:r>
          </a:p>
          <a:p>
            <a:pPr marL="285750" indent="-285750">
              <a:buFont typeface="Arial" panose="020B0604020202020204" pitchFamily="34" charset="0"/>
              <a:buChar char="•"/>
            </a:pPr>
            <a:r>
              <a:rPr lang="en-GB" dirty="0"/>
              <a:t>Volunteer – library/</a:t>
            </a:r>
            <a:r>
              <a:rPr lang="en-GB" b="1" dirty="0"/>
              <a:t>gardening</a:t>
            </a:r>
            <a:r>
              <a:rPr lang="en-GB" dirty="0"/>
              <a:t>/PTA/reading guardians/play board games</a:t>
            </a:r>
          </a:p>
          <a:p>
            <a:pPr marL="285750" indent="-285750">
              <a:buFont typeface="Arial" panose="020B0604020202020204" pitchFamily="34" charset="0"/>
              <a:buChar char="•"/>
            </a:pPr>
            <a:r>
              <a:rPr lang="en-GB" dirty="0"/>
              <a:t>Come to –        Reading for Pleasure events</a:t>
            </a:r>
          </a:p>
          <a:p>
            <a:pPr marL="1657350" lvl="3" indent="-285750">
              <a:buFont typeface="Arial" panose="020B0604020202020204" pitchFamily="34" charset="0"/>
              <a:buChar char="•"/>
            </a:pPr>
            <a:r>
              <a:rPr lang="en-GB" dirty="0"/>
              <a:t>Parent evenings (last week before October &amp; Feb half term)</a:t>
            </a:r>
          </a:p>
          <a:p>
            <a:pPr marL="1657350" lvl="3" indent="-285750">
              <a:buFont typeface="Arial" panose="020B0604020202020204" pitchFamily="34" charset="0"/>
              <a:buChar char="•"/>
            </a:pPr>
            <a:r>
              <a:rPr lang="en-GB" dirty="0"/>
              <a:t>Celebration of learning </a:t>
            </a:r>
          </a:p>
          <a:p>
            <a:pPr marL="1657350" lvl="3" indent="-285750">
              <a:buFont typeface="Arial" panose="020B0604020202020204" pitchFamily="34" charset="0"/>
              <a:buChar char="•"/>
            </a:pPr>
            <a:r>
              <a:rPr lang="en-GB" dirty="0"/>
              <a:t>Assembly – spring term</a:t>
            </a:r>
          </a:p>
          <a:p>
            <a:pPr marL="1657350" lvl="3" indent="-285750">
              <a:buFont typeface="Arial" panose="020B0604020202020204" pitchFamily="34" charset="0"/>
              <a:buChar char="•"/>
            </a:pPr>
            <a:r>
              <a:rPr lang="en-GB" dirty="0"/>
              <a:t>Christmas play</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pic>
        <p:nvPicPr>
          <p:cNvPr id="5122" name="Picture 2" descr="Free Vector | Parents helping children with homework illustration">
            <a:extLst>
              <a:ext uri="{FF2B5EF4-FFF2-40B4-BE49-F238E27FC236}">
                <a16:creationId xmlns:a16="http://schemas.microsoft.com/office/drawing/2014/main" id="{4E3FF41B-61B6-3164-AAA5-FCE36CF008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1831" y="766973"/>
            <a:ext cx="3109452" cy="3109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3711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27223F-2BE1-ABD4-32CF-DEE025376A71}"/>
              </a:ext>
            </a:extLst>
          </p:cNvPr>
          <p:cNvSpPr txBox="1"/>
          <p:nvPr/>
        </p:nvSpPr>
        <p:spPr>
          <a:xfrm>
            <a:off x="956794" y="674159"/>
            <a:ext cx="8604455" cy="8094524"/>
          </a:xfrm>
          <a:prstGeom prst="rect">
            <a:avLst/>
          </a:prstGeom>
          <a:noFill/>
        </p:spPr>
        <p:txBody>
          <a:bodyPr wrap="square" rtlCol="0">
            <a:spAutoFit/>
          </a:bodyPr>
          <a:lstStyle/>
          <a:p>
            <a:r>
              <a:rPr lang="en-GB" sz="3200" dirty="0" err="1"/>
              <a:t>Whatsapp</a:t>
            </a:r>
            <a:r>
              <a:rPr lang="en-GB" sz="3200" dirty="0"/>
              <a:t> groups</a:t>
            </a:r>
          </a:p>
          <a:p>
            <a:pPr marL="457200" indent="-457200">
              <a:buFont typeface="Arial" panose="020B0604020202020204" pitchFamily="34" charset="0"/>
              <a:buChar char="•"/>
            </a:pPr>
            <a:r>
              <a:rPr lang="en-GB" sz="2000" dirty="0"/>
              <a:t>Can be useful for sharing information but can sometimes lead to misunderstandings</a:t>
            </a:r>
          </a:p>
          <a:p>
            <a:pPr marL="457200" indent="-457200">
              <a:buFont typeface="Arial" panose="020B0604020202020204" pitchFamily="34" charset="0"/>
              <a:buChar char="•"/>
            </a:pPr>
            <a:r>
              <a:rPr lang="en-GB" sz="2000" dirty="0"/>
              <a:t>We encourage you to speak directly to the class teacher if you have any questions or concerns</a:t>
            </a:r>
          </a:p>
          <a:p>
            <a:pPr marL="457200" indent="-457200">
              <a:buFont typeface="Arial" panose="020B0604020202020204" pitchFamily="34" charset="0"/>
              <a:buChar char="•"/>
            </a:pPr>
            <a:r>
              <a:rPr lang="en-GB" sz="2000" dirty="0"/>
              <a:t>Please remember courtesy and respect when communicating within these groups</a:t>
            </a:r>
          </a:p>
          <a:p>
            <a:r>
              <a:rPr lang="en-GB" sz="3200" dirty="0"/>
              <a:t>Parent representatives</a:t>
            </a:r>
          </a:p>
          <a:p>
            <a:pPr marL="457200" indent="-457200">
              <a:buFont typeface="Arial" panose="020B0604020202020204" pitchFamily="34" charset="0"/>
              <a:buChar char="•"/>
            </a:pPr>
            <a:r>
              <a:rPr lang="en-GB" sz="2000" b="0" i="0" dirty="0">
                <a:solidFill>
                  <a:srgbClr val="000000"/>
                </a:solidFill>
                <a:effectLst/>
                <a:latin typeface="Aptos"/>
              </a:rPr>
              <a:t>We are looking for a parent representative for each year group. </a:t>
            </a:r>
          </a:p>
          <a:p>
            <a:pPr marL="457200" indent="-457200">
              <a:buFont typeface="Arial" panose="020B0604020202020204" pitchFamily="34" charset="0"/>
              <a:buChar char="•"/>
            </a:pPr>
            <a:r>
              <a:rPr lang="en-GB" sz="2000" b="0" i="0" dirty="0">
                <a:solidFill>
                  <a:srgbClr val="000000"/>
                </a:solidFill>
                <a:effectLst/>
                <a:latin typeface="Aptos"/>
              </a:rPr>
              <a:t>The Parent Class Representative role helps to strengthen communication between families and the school. We are looking to appoint one representative for each class. One name to put forward to the school office by </a:t>
            </a:r>
            <a:r>
              <a:rPr lang="en-GB" sz="2000" b="1" i="0" dirty="0">
                <a:solidFill>
                  <a:srgbClr val="000000"/>
                </a:solidFill>
                <a:effectLst/>
                <a:latin typeface="Aptos"/>
              </a:rPr>
              <a:t>Wednesday 23rd September. </a:t>
            </a:r>
            <a:endParaRPr lang="en-GB" sz="2000" dirty="0"/>
          </a:p>
          <a:p>
            <a:r>
              <a:rPr lang="en-GB" sz="3200" dirty="0"/>
              <a:t>Coffee morning</a:t>
            </a:r>
          </a:p>
          <a:p>
            <a:r>
              <a:rPr lang="en-GB" sz="2000" dirty="0"/>
              <a:t>This will be an opportunity to hear about the school’s priorities for the year, meet the Assistant Heads and connect with other parents.</a:t>
            </a:r>
          </a:p>
          <a:p>
            <a:r>
              <a:rPr lang="en-GB" sz="2000" b="1" i="0" dirty="0">
                <a:solidFill>
                  <a:srgbClr val="000000"/>
                </a:solidFill>
                <a:effectLst/>
                <a:latin typeface="Aptos"/>
              </a:rPr>
              <a:t>Wednesday 23rd September. </a:t>
            </a:r>
            <a:endParaRPr lang="en-GB" sz="2000" dirty="0"/>
          </a:p>
          <a:p>
            <a:endParaRPr lang="en-GB" sz="2400" dirty="0"/>
          </a:p>
          <a:p>
            <a:endParaRPr lang="en-GB" sz="3200" dirty="0"/>
          </a:p>
          <a:p>
            <a:endParaRPr lang="en-GB" dirty="0"/>
          </a:p>
          <a:p>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pic>
        <p:nvPicPr>
          <p:cNvPr id="9220" name="Picture 4" descr="Hands with Cup of Coffee and Phone Stock Vector - Illustration of blue ...">
            <a:extLst>
              <a:ext uri="{FF2B5EF4-FFF2-40B4-BE49-F238E27FC236}">
                <a16:creationId xmlns:a16="http://schemas.microsoft.com/office/drawing/2014/main" id="{B150321C-6DAA-4973-2A19-EFF12E368D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6665" y="674159"/>
            <a:ext cx="2214896" cy="1935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9541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5375D-34F6-4F49-A006-C02CA555A579}"/>
              </a:ext>
            </a:extLst>
          </p:cNvPr>
          <p:cNvSpPr>
            <a:spLocks noGrp="1"/>
          </p:cNvSpPr>
          <p:nvPr>
            <p:ph type="title"/>
          </p:nvPr>
        </p:nvSpPr>
        <p:spPr>
          <a:xfrm>
            <a:off x="838200" y="365125"/>
            <a:ext cx="7667624" cy="1325563"/>
          </a:xfrm>
        </p:spPr>
        <p:txBody>
          <a:bodyPr>
            <a:normAutofit/>
          </a:bodyPr>
          <a:lstStyle/>
          <a:p>
            <a:r>
              <a:rPr lang="en-GB" dirty="0"/>
              <a:t>Where can you find information?</a:t>
            </a:r>
          </a:p>
        </p:txBody>
      </p:sp>
      <p:sp>
        <p:nvSpPr>
          <p:cNvPr id="5" name="Content Placeholder 2">
            <a:extLst>
              <a:ext uri="{FF2B5EF4-FFF2-40B4-BE49-F238E27FC236}">
                <a16:creationId xmlns:a16="http://schemas.microsoft.com/office/drawing/2014/main" id="{F1FF9D35-E9B3-4D3B-BD00-01FC8DF1EB42}"/>
              </a:ext>
            </a:extLst>
          </p:cNvPr>
          <p:cNvSpPr txBox="1">
            <a:spLocks noGrp="1"/>
          </p:cNvSpPr>
          <p:nvPr>
            <p:ph idx="1"/>
          </p:nvPr>
        </p:nvSpPr>
        <p:spPr>
          <a:xfrm>
            <a:off x="838200" y="1583029"/>
            <a:ext cx="5393361" cy="4351338"/>
          </a:xfrm>
          <a:scene3d>
            <a:camera prst="orthographicFront"/>
            <a:lightRig rig="threePt" dir="t"/>
          </a:scene3d>
        </p:spPr>
        <p:txBody>
          <a:bodyPr vert="horz" lIns="91440" tIns="45720" rIns="91440" bIns="4572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685800" indent="-685800">
              <a:buFont typeface="Arial" panose="020B0604020202020204" pitchFamily="34" charset="0"/>
              <a:buChar char="•"/>
            </a:pPr>
            <a:endParaRPr lang="en-GB" sz="2700" dirty="0"/>
          </a:p>
          <a:p>
            <a:r>
              <a:rPr lang="en-GB" sz="2700" dirty="0">
                <a:solidFill>
                  <a:schemeClr val="tx1"/>
                </a:solidFill>
                <a:latin typeface="+mj-lt"/>
              </a:rPr>
              <a:t>Our door is always open. Please come and talk to us at the end of the day. </a:t>
            </a:r>
          </a:p>
          <a:p>
            <a:r>
              <a:rPr lang="en-GB" sz="2700" dirty="0">
                <a:solidFill>
                  <a:schemeClr val="tx1"/>
                </a:solidFill>
                <a:latin typeface="+mj-lt"/>
              </a:rPr>
              <a:t>School website</a:t>
            </a:r>
          </a:p>
          <a:p>
            <a:r>
              <a:rPr lang="en-GB" sz="2700" dirty="0">
                <a:solidFill>
                  <a:schemeClr val="tx1"/>
                </a:solidFill>
                <a:latin typeface="+mj-lt"/>
              </a:rPr>
              <a:t>School emails</a:t>
            </a:r>
          </a:p>
          <a:p>
            <a:r>
              <a:rPr lang="en-GB" sz="2700" dirty="0">
                <a:solidFill>
                  <a:schemeClr val="tx1"/>
                </a:solidFill>
                <a:latin typeface="+mj-lt"/>
              </a:rPr>
              <a:t>Home Learning sheets</a:t>
            </a:r>
          </a:p>
          <a:p>
            <a:r>
              <a:rPr lang="en-GB" sz="2700" dirty="0">
                <a:solidFill>
                  <a:schemeClr val="tx1"/>
                </a:solidFill>
                <a:latin typeface="+mj-lt"/>
              </a:rPr>
              <a:t>Parents’ evening</a:t>
            </a:r>
          </a:p>
          <a:p>
            <a:r>
              <a:rPr lang="en-GB" sz="2700" dirty="0">
                <a:solidFill>
                  <a:schemeClr val="tx1"/>
                </a:solidFill>
                <a:latin typeface="+mj-lt"/>
              </a:rPr>
              <a:t>Newsletters</a:t>
            </a:r>
          </a:p>
          <a:p>
            <a:r>
              <a:rPr lang="en-GB" sz="2700" dirty="0">
                <a:solidFill>
                  <a:schemeClr val="tx1"/>
                </a:solidFill>
                <a:latin typeface="+mj-lt"/>
              </a:rPr>
              <a:t>Celebrations of Learning</a:t>
            </a:r>
          </a:p>
          <a:p>
            <a:r>
              <a:rPr lang="en-GB" sz="2700" dirty="0">
                <a:solidFill>
                  <a:schemeClr val="tx1"/>
                </a:solidFill>
                <a:latin typeface="+mj-lt"/>
              </a:rPr>
              <a:t>WEDUC</a:t>
            </a:r>
          </a:p>
        </p:txBody>
      </p:sp>
      <p:pic>
        <p:nvPicPr>
          <p:cNvPr id="3" name="Picture 2">
            <a:extLst>
              <a:ext uri="{FF2B5EF4-FFF2-40B4-BE49-F238E27FC236}">
                <a16:creationId xmlns:a16="http://schemas.microsoft.com/office/drawing/2014/main" id="{203A4F78-A63A-4762-8B72-13C84B967E90}"/>
              </a:ext>
            </a:extLst>
          </p:cNvPr>
          <p:cNvPicPr>
            <a:picLocks noChangeAspect="1"/>
          </p:cNvPicPr>
          <p:nvPr/>
        </p:nvPicPr>
        <p:blipFill rotWithShape="1">
          <a:blip r:embed="rId3"/>
          <a:srcRect l="16630" r="27888"/>
          <a:stretch/>
        </p:blipFill>
        <p:spPr>
          <a:xfrm>
            <a:off x="8505824" y="1800984"/>
            <a:ext cx="2991333" cy="3089586"/>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Tree>
    <p:extLst>
      <p:ext uri="{BB962C8B-B14F-4D97-AF65-F5344CB8AC3E}">
        <p14:creationId xmlns:p14="http://schemas.microsoft.com/office/powerpoint/2010/main" val="14291924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3257</TotalTime>
  <Words>1680</Words>
  <Application>Microsoft Office PowerPoint</Application>
  <PresentationFormat>Widescreen</PresentationFormat>
  <Paragraphs>296</Paragraphs>
  <Slides>28</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Aptos</vt:lpstr>
      <vt:lpstr>Arial</vt:lpstr>
      <vt:lpstr>Calibri</vt:lpstr>
      <vt:lpstr>Calibri Light</vt:lpstr>
      <vt:lpstr>Sassoon Penpals</vt:lpstr>
      <vt:lpstr>Office Theme</vt:lpstr>
      <vt:lpstr>Welcome to Year One</vt:lpstr>
      <vt:lpstr>PowerPoint Presentation</vt:lpstr>
      <vt:lpstr>PowerPoint Presentation</vt:lpstr>
      <vt:lpstr>PowerPoint Presentation</vt:lpstr>
      <vt:lpstr>PowerPoint Presentation</vt:lpstr>
      <vt:lpstr>Sounds-Write       </vt:lpstr>
      <vt:lpstr>PowerPoint Presentation</vt:lpstr>
      <vt:lpstr>PowerPoint Presentation</vt:lpstr>
      <vt:lpstr>PowerPoint Presentation</vt:lpstr>
      <vt:lpstr>Reading Comprehension</vt:lpstr>
      <vt:lpstr>PowerPoint Presentation</vt:lpstr>
      <vt:lpstr>The Million word gap</vt:lpstr>
      <vt:lpstr>I am a Clever Writer</vt:lpstr>
      <vt:lpstr>Stories to inspire writing</vt:lpstr>
      <vt:lpstr>Handwriting</vt:lpstr>
      <vt:lpstr>Spelling    </vt:lpstr>
      <vt:lpstr>Maths</vt:lpstr>
      <vt:lpstr>PowerPoint Presentation</vt:lpstr>
      <vt:lpstr>PowerPoint Presentation</vt:lpstr>
      <vt:lpstr>A positive Learning Environment!</vt:lpstr>
      <vt:lpstr>PowerPoint Presentation</vt:lpstr>
      <vt:lpstr>School Termly focus…</vt:lpstr>
      <vt:lpstr>Our Topics in Year 1</vt:lpstr>
      <vt:lpstr>PowerPoint Presentation</vt:lpstr>
      <vt:lpstr>PowerPoint Presentation</vt:lpstr>
      <vt:lpstr>PowerPoint Presentation</vt:lpstr>
      <vt:lpstr>PowerPoint Presentation</vt:lpstr>
      <vt:lpstr>Where can you find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Silver Birch</dc:title>
  <dc:creator>Suzanne Whibley</dc:creator>
  <cp:lastModifiedBy>Miriam Davies</cp:lastModifiedBy>
  <cp:revision>137</cp:revision>
  <cp:lastPrinted>2025-09-17T15:54:33Z</cp:lastPrinted>
  <dcterms:created xsi:type="dcterms:W3CDTF">2021-09-07T09:06:30Z</dcterms:created>
  <dcterms:modified xsi:type="dcterms:W3CDTF">2026-09-21T10:40:09Z</dcterms:modified>
</cp:coreProperties>
</file>